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74" r:id="rId2"/>
    <p:sldId id="367" r:id="rId3"/>
    <p:sldId id="299" r:id="rId4"/>
    <p:sldId id="295" r:id="rId5"/>
    <p:sldId id="300" r:id="rId6"/>
    <p:sldId id="256" r:id="rId7"/>
    <p:sldId id="352" r:id="rId8"/>
    <p:sldId id="378" r:id="rId9"/>
    <p:sldId id="374" r:id="rId10"/>
    <p:sldId id="375" r:id="rId11"/>
    <p:sldId id="382" r:id="rId12"/>
    <p:sldId id="383" r:id="rId13"/>
    <p:sldId id="376" r:id="rId14"/>
    <p:sldId id="377" r:id="rId15"/>
    <p:sldId id="384" r:id="rId16"/>
    <p:sldId id="373" r:id="rId17"/>
    <p:sldId id="381" r:id="rId18"/>
    <p:sldId id="275" r:id="rId19"/>
    <p:sldId id="325" r:id="rId20"/>
    <p:sldId id="326" r:id="rId21"/>
    <p:sldId id="327" r:id="rId22"/>
    <p:sldId id="354" r:id="rId23"/>
    <p:sldId id="356" r:id="rId24"/>
    <p:sldId id="355" r:id="rId25"/>
    <p:sldId id="370" r:id="rId26"/>
    <p:sldId id="268" r:id="rId27"/>
    <p:sldId id="357" r:id="rId28"/>
    <p:sldId id="276" r:id="rId29"/>
    <p:sldId id="257" r:id="rId30"/>
    <p:sldId id="258" r:id="rId31"/>
    <p:sldId id="368" r:id="rId32"/>
    <p:sldId id="280" r:id="rId33"/>
    <p:sldId id="263" r:id="rId34"/>
    <p:sldId id="264" r:id="rId35"/>
    <p:sldId id="372" r:id="rId36"/>
    <p:sldId id="385" r:id="rId37"/>
    <p:sldId id="371" r:id="rId38"/>
    <p:sldId id="369" r:id="rId39"/>
    <p:sldId id="309" r:id="rId40"/>
    <p:sldId id="281" r:id="rId41"/>
    <p:sldId id="265" r:id="rId42"/>
    <p:sldId id="310" r:id="rId43"/>
    <p:sldId id="266" r:id="rId44"/>
    <p:sldId id="267" r:id="rId45"/>
    <p:sldId id="282" r:id="rId46"/>
    <p:sldId id="269" r:id="rId47"/>
    <p:sldId id="270" r:id="rId48"/>
    <p:sldId id="283" r:id="rId49"/>
    <p:sldId id="271" r:id="rId50"/>
    <p:sldId id="272" r:id="rId51"/>
    <p:sldId id="311" r:id="rId52"/>
    <p:sldId id="312" r:id="rId53"/>
    <p:sldId id="273" r:id="rId54"/>
    <p:sldId id="313" r:id="rId55"/>
    <p:sldId id="379" r:id="rId56"/>
    <p:sldId id="38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84" d="100"/>
          <a:sy n="84" d="100"/>
        </p:scale>
        <p:origin x="1596" y="642"/>
      </p:cViewPr>
      <p:guideLst/>
    </p:cSldViewPr>
  </p:slideViewPr>
  <p:notesTextViewPr>
    <p:cViewPr>
      <p:scale>
        <a:sx n="3" d="2"/>
        <a:sy n="3" d="2"/>
      </p:scale>
      <p:origin x="0" y="0"/>
    </p:cViewPr>
  </p:notesTextViewPr>
  <p:sorterViewPr>
    <p:cViewPr varScale="1">
      <p:scale>
        <a:sx n="100" d="100"/>
        <a:sy n="100" d="100"/>
      </p:scale>
      <p:origin x="0" y="-1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8322B-28CF-476A-BB94-94759BEB2B2F}"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748AB-A042-4A8F-90DF-19C6FA3E46EC}" type="slidenum">
              <a:rPr lang="en-US" smtClean="0"/>
              <a:t>‹#›</a:t>
            </a:fld>
            <a:endParaRPr lang="en-US"/>
          </a:p>
        </p:txBody>
      </p:sp>
    </p:spTree>
    <p:extLst>
      <p:ext uri="{BB962C8B-B14F-4D97-AF65-F5344CB8AC3E}">
        <p14:creationId xmlns:p14="http://schemas.microsoft.com/office/powerpoint/2010/main" val="259296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748AB-A042-4A8F-90DF-19C6FA3E46EC}" type="slidenum">
              <a:rPr lang="en-US" smtClean="0"/>
              <a:t>26</a:t>
            </a:fld>
            <a:endParaRPr lang="en-US"/>
          </a:p>
        </p:txBody>
      </p:sp>
    </p:spTree>
    <p:extLst>
      <p:ext uri="{BB962C8B-B14F-4D97-AF65-F5344CB8AC3E}">
        <p14:creationId xmlns:p14="http://schemas.microsoft.com/office/powerpoint/2010/main" val="104398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748AB-A042-4A8F-90DF-19C6FA3E46EC}" type="slidenum">
              <a:rPr lang="en-US" smtClean="0"/>
              <a:t>35</a:t>
            </a:fld>
            <a:endParaRPr lang="en-US"/>
          </a:p>
        </p:txBody>
      </p:sp>
    </p:spTree>
    <p:extLst>
      <p:ext uri="{BB962C8B-B14F-4D97-AF65-F5344CB8AC3E}">
        <p14:creationId xmlns:p14="http://schemas.microsoft.com/office/powerpoint/2010/main" val="346021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748AB-A042-4A8F-90DF-19C6FA3E46EC}" type="slidenum">
              <a:rPr lang="en-US" smtClean="0"/>
              <a:t>36</a:t>
            </a:fld>
            <a:endParaRPr lang="en-US"/>
          </a:p>
        </p:txBody>
      </p:sp>
    </p:spTree>
    <p:extLst>
      <p:ext uri="{BB962C8B-B14F-4D97-AF65-F5344CB8AC3E}">
        <p14:creationId xmlns:p14="http://schemas.microsoft.com/office/powerpoint/2010/main" val="261327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748AB-A042-4A8F-90DF-19C6FA3E46EC}" type="slidenum">
              <a:rPr lang="en-US" smtClean="0"/>
              <a:t>39</a:t>
            </a:fld>
            <a:endParaRPr lang="en-US"/>
          </a:p>
        </p:txBody>
      </p:sp>
    </p:spTree>
    <p:extLst>
      <p:ext uri="{BB962C8B-B14F-4D97-AF65-F5344CB8AC3E}">
        <p14:creationId xmlns:p14="http://schemas.microsoft.com/office/powerpoint/2010/main" val="29689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748AB-A042-4A8F-90DF-19C6FA3E46EC}" type="slidenum">
              <a:rPr lang="en-US" smtClean="0"/>
              <a:t>41</a:t>
            </a:fld>
            <a:endParaRPr lang="en-US"/>
          </a:p>
        </p:txBody>
      </p:sp>
    </p:spTree>
    <p:extLst>
      <p:ext uri="{BB962C8B-B14F-4D97-AF65-F5344CB8AC3E}">
        <p14:creationId xmlns:p14="http://schemas.microsoft.com/office/powerpoint/2010/main" val="164136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79FA92-75EA-4786-91FA-341999FF57EF}"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348151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9FA92-75EA-4786-91FA-341999FF57EF}"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162399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9FA92-75EA-4786-91FA-341999FF57EF}"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306600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9FA92-75EA-4786-91FA-341999FF57EF}"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192037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79FA92-75EA-4786-91FA-341999FF57EF}"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68316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9FA92-75EA-4786-91FA-341999FF57EF}"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236917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9FA92-75EA-4786-91FA-341999FF57EF}"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946319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9FA92-75EA-4786-91FA-341999FF57EF}"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314329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9FA92-75EA-4786-91FA-341999FF57EF}"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79869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79FA92-75EA-4786-91FA-341999FF57EF}"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86107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79FA92-75EA-4786-91FA-341999FF57EF}"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445CC-BEFC-4AAF-9787-6A5BB235F448}" type="slidenum">
              <a:rPr lang="en-US" smtClean="0"/>
              <a:t>‹#›</a:t>
            </a:fld>
            <a:endParaRPr lang="en-US"/>
          </a:p>
        </p:txBody>
      </p:sp>
    </p:spTree>
    <p:extLst>
      <p:ext uri="{BB962C8B-B14F-4D97-AF65-F5344CB8AC3E}">
        <p14:creationId xmlns:p14="http://schemas.microsoft.com/office/powerpoint/2010/main" val="153069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9FA92-75EA-4786-91FA-341999FF57EF}" type="datetimeFigureOut">
              <a:rPr lang="en-US" smtClean="0"/>
              <a:t>2/22/2017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445CC-BEFC-4AAF-9787-6A5BB235F448}" type="slidenum">
              <a:rPr lang="en-US" smtClean="0"/>
              <a:t>‹#›</a:t>
            </a:fld>
            <a:endParaRPr lang="en-US"/>
          </a:p>
        </p:txBody>
      </p:sp>
    </p:spTree>
    <p:extLst>
      <p:ext uri="{BB962C8B-B14F-4D97-AF65-F5344CB8AC3E}">
        <p14:creationId xmlns:p14="http://schemas.microsoft.com/office/powerpoint/2010/main" val="301179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086" y="489857"/>
            <a:ext cx="10874828" cy="5323113"/>
          </a:xfrm>
          <a:solidFill>
            <a:srgbClr val="FFFF00"/>
          </a:solidFill>
          <a:ln w="76200">
            <a:solidFill>
              <a:srgbClr val="FF0000"/>
            </a:solidFill>
          </a:ln>
        </p:spPr>
        <p:txBody>
          <a:bodyPr>
            <a:noAutofit/>
          </a:bodyPr>
          <a:lstStyle/>
          <a:p>
            <a:r>
              <a:rPr lang="en-US" sz="8800" b="1" dirty="0" smtClean="0">
                <a:solidFill>
                  <a:srgbClr val="FF0000"/>
                </a:solidFill>
                <a:effectLst>
                  <a:outerShdw blurRad="38100" dist="38100" dir="2700000" algn="tl">
                    <a:srgbClr val="000000">
                      <a:alpha val="43137"/>
                    </a:srgbClr>
                  </a:outerShdw>
                </a:effectLst>
              </a:rPr>
              <a:t>A very naïve introduction to few methods of Machine Learning</a:t>
            </a:r>
            <a:endParaRPr lang="en-US" sz="88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6433456"/>
            <a:ext cx="9383486" cy="424543"/>
          </a:xfrm>
        </p:spPr>
        <p:txBody>
          <a:bodyPr/>
          <a:lstStyle/>
          <a:p>
            <a:endParaRPr lang="en-US" dirty="0"/>
          </a:p>
        </p:txBody>
      </p:sp>
    </p:spTree>
    <p:extLst>
      <p:ext uri="{BB962C8B-B14F-4D97-AF65-F5344CB8AC3E}">
        <p14:creationId xmlns:p14="http://schemas.microsoft.com/office/powerpoint/2010/main" val="121799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594" t="26479" r="77349" b="46429"/>
          <a:stretch/>
        </p:blipFill>
        <p:spPr>
          <a:xfrm>
            <a:off x="392583" y="570393"/>
            <a:ext cx="2426677" cy="2620108"/>
          </a:xfrm>
          <a:prstGeom prst="rect">
            <a:avLst/>
          </a:prstGeom>
        </p:spPr>
      </p:pic>
      <p:cxnSp>
        <p:nvCxnSpPr>
          <p:cNvPr id="6" name="Straight Arrow Connector 5"/>
          <p:cNvCxnSpPr/>
          <p:nvPr/>
        </p:nvCxnSpPr>
        <p:spPr>
          <a:xfrm flipH="1">
            <a:off x="2403091" y="2029917"/>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68083" y="1787511"/>
            <a:ext cx="2127738" cy="369332"/>
          </a:xfrm>
          <a:prstGeom prst="rect">
            <a:avLst/>
          </a:prstGeom>
          <a:noFill/>
        </p:spPr>
        <p:txBody>
          <a:bodyPr wrap="square" rtlCol="0">
            <a:spAutoFit/>
          </a:bodyPr>
          <a:lstStyle/>
          <a:p>
            <a:r>
              <a:rPr lang="en-US" dirty="0" smtClean="0"/>
              <a:t>beautiful</a:t>
            </a:r>
            <a:endParaRPr lang="en-US" dirty="0"/>
          </a:p>
        </p:txBody>
      </p:sp>
      <p:cxnSp>
        <p:nvCxnSpPr>
          <p:cNvPr id="9" name="Straight Arrow Connector 8"/>
          <p:cNvCxnSpPr/>
          <p:nvPr/>
        </p:nvCxnSpPr>
        <p:spPr>
          <a:xfrm flipH="1">
            <a:off x="1453522" y="801163"/>
            <a:ext cx="225376" cy="250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12491" y="416003"/>
            <a:ext cx="1406769" cy="369332"/>
          </a:xfrm>
          <a:prstGeom prst="rect">
            <a:avLst/>
          </a:prstGeom>
          <a:noFill/>
        </p:spPr>
        <p:txBody>
          <a:bodyPr wrap="square" rtlCol="0">
            <a:spAutoFit/>
          </a:bodyPr>
          <a:lstStyle/>
          <a:p>
            <a:r>
              <a:rPr lang="en-US" dirty="0" smtClean="0"/>
              <a:t>ugly</a:t>
            </a:r>
            <a:endParaRPr lang="en-US" dirty="0"/>
          </a:p>
        </p:txBody>
      </p:sp>
      <p:cxnSp>
        <p:nvCxnSpPr>
          <p:cNvPr id="17" name="Straight Connector 16"/>
          <p:cNvCxnSpPr/>
          <p:nvPr/>
        </p:nvCxnSpPr>
        <p:spPr>
          <a:xfrm>
            <a:off x="6611815" y="4501662"/>
            <a:ext cx="3815862" cy="3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29400" y="2795954"/>
            <a:ext cx="2848708" cy="17057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611815" y="931985"/>
            <a:ext cx="0" cy="3604846"/>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9079527" y="4560272"/>
            <a:ext cx="5275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944710" y="4710865"/>
            <a:ext cx="375142" cy="369332"/>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11054862" y="8247098"/>
            <a:ext cx="375142" cy="369332"/>
          </a:xfrm>
          <a:prstGeom prst="rect">
            <a:avLst/>
          </a:prstGeom>
          <a:noFill/>
        </p:spPr>
        <p:txBody>
          <a:bodyPr wrap="square" rtlCol="0">
            <a:spAutoFit/>
          </a:bodyPr>
          <a:lstStyle/>
          <a:p>
            <a:r>
              <a:rPr lang="en-US" dirty="0" smtClean="0"/>
              <a:t>2</a:t>
            </a:r>
            <a:endParaRPr lang="en-US" dirty="0"/>
          </a:p>
        </p:txBody>
      </p:sp>
      <p:sp>
        <p:nvSpPr>
          <p:cNvPr id="41" name="TextBox 40"/>
          <p:cNvSpPr txBox="1"/>
          <p:nvPr/>
        </p:nvSpPr>
        <p:spPr>
          <a:xfrm>
            <a:off x="6265989" y="2171589"/>
            <a:ext cx="398581" cy="369332"/>
          </a:xfrm>
          <a:prstGeom prst="rect">
            <a:avLst/>
          </a:prstGeom>
          <a:noFill/>
        </p:spPr>
        <p:txBody>
          <a:bodyPr wrap="square" rtlCol="0">
            <a:spAutoFit/>
          </a:bodyPr>
          <a:lstStyle/>
          <a:p>
            <a:r>
              <a:rPr lang="en-US" dirty="0" smtClean="0"/>
              <a:t>1</a:t>
            </a:r>
            <a:endParaRPr lang="en-US" dirty="0"/>
          </a:p>
        </p:txBody>
      </p:sp>
      <p:cxnSp>
        <p:nvCxnSpPr>
          <p:cNvPr id="44" name="Straight Connector 43"/>
          <p:cNvCxnSpPr>
            <a:stCxn id="41" idx="3"/>
          </p:cNvCxnSpPr>
          <p:nvPr/>
        </p:nvCxnSpPr>
        <p:spPr>
          <a:xfrm>
            <a:off x="6664570" y="2356255"/>
            <a:ext cx="3763107" cy="6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9070201" y="1660129"/>
            <a:ext cx="18651" cy="2870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0199076" y="4553826"/>
            <a:ext cx="6940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585438" y="570393"/>
            <a:ext cx="0" cy="5726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493351" y="4490932"/>
            <a:ext cx="743218"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sp>
        <p:nvSpPr>
          <p:cNvPr id="58" name="TextBox 57"/>
          <p:cNvSpPr txBox="1"/>
          <p:nvPr/>
        </p:nvSpPr>
        <p:spPr>
          <a:xfrm>
            <a:off x="6002814" y="388042"/>
            <a:ext cx="743218" cy="646331"/>
          </a:xfrm>
          <a:prstGeom prst="rect">
            <a:avLst/>
          </a:prstGeom>
          <a:noFill/>
        </p:spPr>
        <p:txBody>
          <a:bodyPr wrap="square" rtlCol="0">
            <a:spAutoFit/>
          </a:bodyPr>
          <a:lstStyle/>
          <a:p>
            <a:r>
              <a:rPr lang="en-US" sz="3600" dirty="0" smtClean="0">
                <a:solidFill>
                  <a:srgbClr val="FF0000"/>
                </a:solidFill>
              </a:rPr>
              <a:t>b</a:t>
            </a:r>
            <a:endParaRPr lang="en-US" sz="3600" dirty="0">
              <a:solidFill>
                <a:srgbClr val="FF0000"/>
              </a:solidFill>
            </a:endParaRPr>
          </a:p>
        </p:txBody>
      </p:sp>
      <p:cxnSp>
        <p:nvCxnSpPr>
          <p:cNvPr id="60" name="Straight Arrow Connector 59"/>
          <p:cNvCxnSpPr/>
          <p:nvPr/>
        </p:nvCxnSpPr>
        <p:spPr>
          <a:xfrm flipV="1">
            <a:off x="9478108" y="2540921"/>
            <a:ext cx="492369" cy="2901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059931" y="2336443"/>
            <a:ext cx="743218" cy="646331"/>
          </a:xfrm>
          <a:prstGeom prst="rect">
            <a:avLst/>
          </a:prstGeom>
          <a:noFill/>
        </p:spPr>
        <p:txBody>
          <a:bodyPr wrap="square" rtlCol="0">
            <a:spAutoFit/>
          </a:bodyPr>
          <a:lstStyle/>
          <a:p>
            <a:r>
              <a:rPr lang="en-US" sz="3600" dirty="0" smtClean="0">
                <a:solidFill>
                  <a:srgbClr val="FF0000"/>
                </a:solidFill>
              </a:rPr>
              <a:t>c</a:t>
            </a:r>
            <a:endParaRPr lang="en-US" sz="3600" dirty="0">
              <a:solidFill>
                <a:srgbClr val="FF0000"/>
              </a:solidFill>
            </a:endParaRPr>
          </a:p>
        </p:txBody>
      </p:sp>
      <p:sp>
        <p:nvSpPr>
          <p:cNvPr id="62" name="Rounded Rectangle 61"/>
          <p:cNvSpPr/>
          <p:nvPr/>
        </p:nvSpPr>
        <p:spPr>
          <a:xfrm>
            <a:off x="5211774" y="4387918"/>
            <a:ext cx="342900" cy="437322"/>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cxnSp>
        <p:nvCxnSpPr>
          <p:cNvPr id="65" name="Straight Connector 64"/>
          <p:cNvCxnSpPr/>
          <p:nvPr/>
        </p:nvCxnSpPr>
        <p:spPr>
          <a:xfrm flipH="1" flipV="1">
            <a:off x="8641969" y="347651"/>
            <a:ext cx="18651" cy="2870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660620" y="3278272"/>
            <a:ext cx="3763107" cy="61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5855676" y="4501662"/>
            <a:ext cx="773724" cy="861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4736587" y="5352776"/>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a=0,b=0,c=0</a:t>
            </a:r>
            <a:endParaRPr lang="en-US" sz="3200" dirty="0">
              <a:solidFill>
                <a:srgbClr val="FF0000"/>
              </a:solidFill>
            </a:endParaRPr>
          </a:p>
        </p:txBody>
      </p:sp>
      <p:sp>
        <p:nvSpPr>
          <p:cNvPr id="73" name="Rounded Rectangle 72"/>
          <p:cNvSpPr/>
          <p:nvPr/>
        </p:nvSpPr>
        <p:spPr>
          <a:xfrm>
            <a:off x="8223773" y="11161"/>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a=1,b=1,c=1</a:t>
            </a:r>
            <a:endParaRPr lang="en-US" sz="3200" dirty="0">
              <a:solidFill>
                <a:srgbClr val="FF0000"/>
              </a:solidFill>
            </a:endParaRPr>
          </a:p>
        </p:txBody>
      </p:sp>
      <p:cxnSp>
        <p:nvCxnSpPr>
          <p:cNvPr id="75" name="Straight Arrow Connector 74"/>
          <p:cNvCxnSpPr/>
          <p:nvPr/>
        </p:nvCxnSpPr>
        <p:spPr>
          <a:xfrm>
            <a:off x="10541212" y="592005"/>
            <a:ext cx="484598" cy="342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11556523" y="130423"/>
            <a:ext cx="369743" cy="330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47" name="Straight Connector 46"/>
          <p:cNvCxnSpPr/>
          <p:nvPr/>
        </p:nvCxnSpPr>
        <p:spPr>
          <a:xfrm>
            <a:off x="8611797" y="917075"/>
            <a:ext cx="3763107" cy="61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1009500" y="469036"/>
            <a:ext cx="18651" cy="2870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41" idx="3"/>
          </p:cNvCxnSpPr>
          <p:nvPr/>
        </p:nvCxnSpPr>
        <p:spPr>
          <a:xfrm flipV="1">
            <a:off x="6664570" y="968387"/>
            <a:ext cx="1977399" cy="138786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9070201" y="978531"/>
            <a:ext cx="1977399" cy="138786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048411" y="3253154"/>
            <a:ext cx="1977143" cy="132353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53351" y="4461845"/>
            <a:ext cx="811928" cy="5213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054862" y="347651"/>
            <a:ext cx="375142" cy="56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7415742" y="6037412"/>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a=1,b=0,c=0</a:t>
            </a:r>
            <a:endParaRPr lang="en-US" sz="3200" dirty="0">
              <a:solidFill>
                <a:srgbClr val="FF0000"/>
              </a:solidFill>
            </a:endParaRPr>
          </a:p>
        </p:txBody>
      </p:sp>
      <p:cxnSp>
        <p:nvCxnSpPr>
          <p:cNvPr id="16" name="Straight Arrow Connector 15"/>
          <p:cNvCxnSpPr/>
          <p:nvPr/>
        </p:nvCxnSpPr>
        <p:spPr>
          <a:xfrm flipV="1">
            <a:off x="8033899" y="4605991"/>
            <a:ext cx="1014512" cy="1431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9868196" y="5387371"/>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a=1,b=0,c=1</a:t>
            </a:r>
            <a:endParaRPr lang="en-US" sz="3200" dirty="0">
              <a:solidFill>
                <a:srgbClr val="FF0000"/>
              </a:solidFill>
            </a:endParaRPr>
          </a:p>
        </p:txBody>
      </p:sp>
      <p:cxnSp>
        <p:nvCxnSpPr>
          <p:cNvPr id="22" name="Straight Arrow Connector 21"/>
          <p:cNvCxnSpPr/>
          <p:nvPr/>
        </p:nvCxnSpPr>
        <p:spPr>
          <a:xfrm flipH="1" flipV="1">
            <a:off x="11025810" y="3399657"/>
            <a:ext cx="1166190" cy="1999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605655" y="3392035"/>
            <a:ext cx="2526626" cy="151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629400" y="1987231"/>
            <a:ext cx="2055897" cy="14199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529998" y="801163"/>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0899268" y="831755"/>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976538" y="2267436"/>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0903933" y="3157626"/>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8593199" y="1992429"/>
            <a:ext cx="2450165" cy="373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9096243" y="2021910"/>
            <a:ext cx="1947121" cy="13816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465279" y="2267436"/>
            <a:ext cx="280753" cy="2734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478187" y="4387918"/>
            <a:ext cx="280753" cy="2734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984910" y="4417280"/>
            <a:ext cx="280753" cy="2734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501592" y="3109733"/>
            <a:ext cx="280753" cy="2734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5440349" y="2995066"/>
            <a:ext cx="1504973" cy="137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4528800" y="2483849"/>
            <a:ext cx="1702335" cy="923330"/>
          </a:xfrm>
          <a:prstGeom prst="rect">
            <a:avLst/>
          </a:prstGeom>
          <a:noFill/>
        </p:spPr>
        <p:txBody>
          <a:bodyPr wrap="square" rtlCol="0">
            <a:spAutoFit/>
          </a:bodyPr>
          <a:lstStyle/>
          <a:p>
            <a:r>
              <a:rPr lang="en-US" dirty="0" smtClean="0"/>
              <a:t>This plane is a one dimensional cut</a:t>
            </a:r>
            <a:endParaRPr lang="en-US" dirty="0"/>
          </a:p>
        </p:txBody>
      </p:sp>
      <p:sp>
        <p:nvSpPr>
          <p:cNvPr id="2" name="TextBox 1"/>
          <p:cNvSpPr txBox="1"/>
          <p:nvPr/>
        </p:nvSpPr>
        <p:spPr>
          <a:xfrm>
            <a:off x="26153" y="3127910"/>
            <a:ext cx="4531386" cy="3539430"/>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sz="1600" dirty="0" smtClean="0"/>
              <a:t>This slide illustrates the 3D Euclidean space for </a:t>
            </a:r>
            <a:r>
              <a:rPr lang="en-US" sz="1600" dirty="0" err="1" smtClean="0"/>
              <a:t>Kmap</a:t>
            </a:r>
            <a:r>
              <a:rPr lang="en-US" sz="1600" dirty="0" smtClean="0"/>
              <a:t> from the left. </a:t>
            </a:r>
          </a:p>
          <a:p>
            <a:pPr marL="285750" indent="-285750">
              <a:buFont typeface="Arial" panose="020B0604020202020204" pitchFamily="34" charset="0"/>
              <a:buChar char="•"/>
            </a:pPr>
            <a:r>
              <a:rPr lang="en-US" sz="1600" dirty="0" smtClean="0"/>
              <a:t>Values 0 and 1 are shown.</a:t>
            </a:r>
          </a:p>
          <a:p>
            <a:pPr marL="285750" indent="-285750">
              <a:buFont typeface="Arial" panose="020B0604020202020204" pitchFamily="34" charset="0"/>
              <a:buChar char="•"/>
            </a:pPr>
            <a:r>
              <a:rPr lang="en-US" sz="1600" dirty="0" err="1" smtClean="0"/>
              <a:t>Minterms</a:t>
            </a:r>
            <a:r>
              <a:rPr lang="en-US" sz="1600" dirty="0" smtClean="0"/>
              <a:t> in Hamming Distance 1 from 0 and from 1 are shown</a:t>
            </a:r>
          </a:p>
          <a:p>
            <a:pPr marL="285750" indent="-285750">
              <a:buFont typeface="Arial" panose="020B0604020202020204" pitchFamily="34" charset="0"/>
              <a:buChar char="•"/>
            </a:pPr>
            <a:r>
              <a:rPr lang="en-US" sz="1600" dirty="0" smtClean="0"/>
              <a:t>The </a:t>
            </a:r>
            <a:r>
              <a:rPr lang="en-US" sz="1600" dirty="0" err="1" smtClean="0"/>
              <a:t>minterms</a:t>
            </a:r>
            <a:r>
              <a:rPr lang="en-US" sz="1600" dirty="0" smtClean="0"/>
              <a:t> close to a 1 are shown in blue , they have Hamming Distance 1.</a:t>
            </a:r>
          </a:p>
          <a:p>
            <a:pPr marL="285750" indent="-285750">
              <a:buFont typeface="Arial" panose="020B0604020202020204" pitchFamily="34" charset="0"/>
              <a:buChar char="•"/>
            </a:pPr>
            <a:r>
              <a:rPr lang="en-US" sz="1600" dirty="0" smtClean="0"/>
              <a:t>The </a:t>
            </a:r>
            <a:r>
              <a:rPr lang="en-US" sz="1600" dirty="0" err="1" smtClean="0"/>
              <a:t>minterms</a:t>
            </a:r>
            <a:r>
              <a:rPr lang="en-US" sz="1600" dirty="0" smtClean="0"/>
              <a:t> close to a 0 are shown in white.</a:t>
            </a:r>
          </a:p>
          <a:p>
            <a:pPr marL="285750" indent="-285750">
              <a:buFont typeface="Arial" panose="020B0604020202020204" pitchFamily="34" charset="0"/>
              <a:buChar char="•"/>
            </a:pPr>
            <a:r>
              <a:rPr lang="en-US" sz="1600" dirty="0" smtClean="0"/>
              <a:t>The cutting hyperplane b=0.5 is shown that does not separate all blue </a:t>
            </a:r>
            <a:r>
              <a:rPr lang="en-US" sz="1600" dirty="0" err="1" smtClean="0"/>
              <a:t>minterms</a:t>
            </a:r>
            <a:r>
              <a:rPr lang="en-US" sz="1600" dirty="0" smtClean="0"/>
              <a:t> from all white </a:t>
            </a:r>
            <a:r>
              <a:rPr lang="en-US" sz="1600" dirty="0" err="1" smtClean="0"/>
              <a:t>minterms</a:t>
            </a:r>
            <a:r>
              <a:rPr lang="en-US" sz="1600" dirty="0" smtClean="0"/>
              <a:t>.</a:t>
            </a:r>
          </a:p>
          <a:p>
            <a:pPr marL="285750" indent="-285750">
              <a:buFont typeface="Arial" panose="020B0604020202020204" pitchFamily="34" charset="0"/>
              <a:buChar char="•"/>
            </a:pPr>
            <a:r>
              <a:rPr lang="en-US" sz="1600" dirty="0" smtClean="0"/>
              <a:t>White </a:t>
            </a:r>
            <a:r>
              <a:rPr lang="en-US" sz="1600" dirty="0" err="1" smtClean="0"/>
              <a:t>minterm</a:t>
            </a:r>
            <a:r>
              <a:rPr lang="en-US" sz="1600" dirty="0" smtClean="0"/>
              <a:t> (point) above hyperplane is an error and the blue point below the hyperplane is an error.</a:t>
            </a:r>
            <a:endParaRPr lang="en-US" sz="1600" dirty="0"/>
          </a:p>
        </p:txBody>
      </p:sp>
      <p:sp>
        <p:nvSpPr>
          <p:cNvPr id="8" name="Rounded Rectangle 7"/>
          <p:cNvSpPr/>
          <p:nvPr/>
        </p:nvSpPr>
        <p:spPr>
          <a:xfrm>
            <a:off x="989351" y="1543987"/>
            <a:ext cx="1543987" cy="9398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2533338" y="1142999"/>
            <a:ext cx="834745" cy="517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54190" y="856696"/>
            <a:ext cx="581064" cy="369332"/>
          </a:xfrm>
          <a:prstGeom prst="rect">
            <a:avLst/>
          </a:prstGeom>
          <a:noFill/>
        </p:spPr>
        <p:txBody>
          <a:bodyPr wrap="square" rtlCol="0">
            <a:spAutoFit/>
          </a:bodyPr>
          <a:lstStyle/>
          <a:p>
            <a:r>
              <a:rPr lang="en-US" dirty="0" smtClean="0"/>
              <a:t>b=1</a:t>
            </a:r>
            <a:endParaRPr lang="en-US" dirty="0"/>
          </a:p>
        </p:txBody>
      </p:sp>
      <p:sp>
        <p:nvSpPr>
          <p:cNvPr id="20" name="TextBox 19"/>
          <p:cNvSpPr txBox="1"/>
          <p:nvPr/>
        </p:nvSpPr>
        <p:spPr>
          <a:xfrm>
            <a:off x="1" y="11161"/>
            <a:ext cx="8033898" cy="276999"/>
          </a:xfrm>
          <a:prstGeom prst="rect">
            <a:avLst/>
          </a:prstGeom>
          <a:solidFill>
            <a:srgbClr val="FFFF00"/>
          </a:solidFill>
        </p:spPr>
        <p:txBody>
          <a:bodyPr wrap="square" rtlCol="0">
            <a:spAutoFit/>
          </a:bodyPr>
          <a:lstStyle/>
          <a:p>
            <a:r>
              <a:rPr lang="en-US" sz="1200" dirty="0" smtClean="0"/>
              <a:t>Can we separate ones from zeros using only one variable, like b=1 in </a:t>
            </a:r>
            <a:r>
              <a:rPr lang="en-US" sz="1200" dirty="0" err="1" smtClean="0"/>
              <a:t>Kmap</a:t>
            </a:r>
            <a:r>
              <a:rPr lang="en-US" sz="1200" dirty="0" smtClean="0"/>
              <a:t> or b=0.5 in Euclidean space on right?  </a:t>
            </a:r>
          </a:p>
        </p:txBody>
      </p:sp>
    </p:spTree>
    <p:extLst>
      <p:ext uri="{BB962C8B-B14F-4D97-AF65-F5344CB8AC3E}">
        <p14:creationId xmlns:p14="http://schemas.microsoft.com/office/powerpoint/2010/main" val="133426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84616"/>
          </a:xfrm>
          <a:solidFill>
            <a:srgbClr val="FFFF00"/>
          </a:solidFill>
        </p:spPr>
        <p:txBody>
          <a:bodyPr>
            <a:normAutofit fontScale="90000"/>
          </a:bodyPr>
          <a:lstStyle/>
          <a:p>
            <a:r>
              <a:rPr lang="en-US" dirty="0" smtClean="0"/>
              <a:t>Conclusions about the previous slide</a:t>
            </a:r>
            <a:endParaRPr lang="en-US" dirty="0"/>
          </a:p>
        </p:txBody>
      </p:sp>
      <p:sp>
        <p:nvSpPr>
          <p:cNvPr id="3" name="Content Placeholder 2"/>
          <p:cNvSpPr>
            <a:spLocks noGrp="1"/>
          </p:cNvSpPr>
          <p:nvPr>
            <p:ph idx="1"/>
          </p:nvPr>
        </p:nvSpPr>
        <p:spPr>
          <a:xfrm>
            <a:off x="283564" y="896235"/>
            <a:ext cx="8140908" cy="5579516"/>
          </a:xfrm>
        </p:spPr>
        <p:txBody>
          <a:bodyPr>
            <a:normAutofit fontScale="92500" lnSpcReduction="20000"/>
          </a:bodyPr>
          <a:lstStyle/>
          <a:p>
            <a:r>
              <a:rPr lang="en-US" dirty="0" smtClean="0"/>
              <a:t>We can separate the single 1 from the single 0 which are our data samples. We use a single Boolean function a=1 or b=1 or c=1.</a:t>
            </a:r>
          </a:p>
          <a:p>
            <a:r>
              <a:rPr lang="en-US" dirty="0" smtClean="0"/>
              <a:t>This would however mean that </a:t>
            </a:r>
            <a:r>
              <a:rPr lang="en-US" dirty="0" err="1" smtClean="0"/>
              <a:t>minterms</a:t>
            </a:r>
            <a:r>
              <a:rPr lang="en-US" dirty="0" smtClean="0"/>
              <a:t> (cells) that have Hamming Distance 1 from 1 will have value 0 and </a:t>
            </a:r>
            <a:r>
              <a:rPr lang="en-US" dirty="0" err="1" smtClean="0"/>
              <a:t>minterms</a:t>
            </a:r>
            <a:r>
              <a:rPr lang="en-US" dirty="0" smtClean="0"/>
              <a:t> that have Hamming Distance 1 from 0 will have value 1.</a:t>
            </a:r>
          </a:p>
          <a:p>
            <a:r>
              <a:rPr lang="en-US" dirty="0" smtClean="0"/>
              <a:t>This would be contrary to assumption (</a:t>
            </a:r>
            <a:r>
              <a:rPr lang="en-US" dirty="0" err="1" smtClean="0"/>
              <a:t>Vapnik</a:t>
            </a:r>
            <a:r>
              <a:rPr lang="en-US" dirty="0" smtClean="0"/>
              <a:t>) that we have ones close to ones and zeros close to zeros. Or that people similar to ugly people are ugly or people similar to beautiful people are beautiful.</a:t>
            </a:r>
          </a:p>
          <a:p>
            <a:r>
              <a:rPr lang="en-US" dirty="0" smtClean="0"/>
              <a:t>Thus, Occam Razor is satisfied by solutions a=1, b=1 or c=1 but the statistical assumption of </a:t>
            </a:r>
            <a:r>
              <a:rPr lang="en-US" dirty="0" err="1" smtClean="0"/>
              <a:t>Vapnik</a:t>
            </a:r>
            <a:r>
              <a:rPr lang="en-US" dirty="0" smtClean="0"/>
              <a:t> will be not satisfied.</a:t>
            </a:r>
          </a:p>
          <a:p>
            <a:r>
              <a:rPr lang="en-US" dirty="0" smtClean="0"/>
              <a:t>If we want to satisfy </a:t>
            </a:r>
            <a:r>
              <a:rPr lang="en-US" dirty="0" err="1" smtClean="0"/>
              <a:t>Vapnik</a:t>
            </a:r>
            <a:r>
              <a:rPr lang="en-US" dirty="0" smtClean="0"/>
              <a:t> , we need to use the separation function from next slide.</a:t>
            </a:r>
            <a:endParaRPr lang="en-US" dirty="0"/>
          </a:p>
        </p:txBody>
      </p:sp>
    </p:spTree>
    <p:extLst>
      <p:ext uri="{BB962C8B-B14F-4D97-AF65-F5344CB8AC3E}">
        <p14:creationId xmlns:p14="http://schemas.microsoft.com/office/powerpoint/2010/main" val="31081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594" t="26479" r="77349" b="46429"/>
          <a:stretch/>
        </p:blipFill>
        <p:spPr>
          <a:xfrm>
            <a:off x="838200" y="1142999"/>
            <a:ext cx="2426677" cy="2620108"/>
          </a:xfrm>
          <a:prstGeom prst="rect">
            <a:avLst/>
          </a:prstGeom>
        </p:spPr>
      </p:pic>
      <p:cxnSp>
        <p:nvCxnSpPr>
          <p:cNvPr id="6" name="Straight Arrow Connector 5"/>
          <p:cNvCxnSpPr/>
          <p:nvPr/>
        </p:nvCxnSpPr>
        <p:spPr>
          <a:xfrm flipH="1">
            <a:off x="2848708" y="2602523"/>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27938" y="2417857"/>
            <a:ext cx="2127738" cy="369332"/>
          </a:xfrm>
          <a:prstGeom prst="rect">
            <a:avLst/>
          </a:prstGeom>
          <a:noFill/>
        </p:spPr>
        <p:txBody>
          <a:bodyPr wrap="square" rtlCol="0">
            <a:spAutoFit/>
          </a:bodyPr>
          <a:lstStyle/>
          <a:p>
            <a:r>
              <a:rPr lang="en-US" dirty="0" smtClean="0"/>
              <a:t>beautiful</a:t>
            </a:r>
            <a:endParaRPr lang="en-US" dirty="0"/>
          </a:p>
        </p:txBody>
      </p:sp>
      <p:cxnSp>
        <p:nvCxnSpPr>
          <p:cNvPr id="9" name="Straight Arrow Connector 8"/>
          <p:cNvCxnSpPr/>
          <p:nvPr/>
        </p:nvCxnSpPr>
        <p:spPr>
          <a:xfrm flipH="1">
            <a:off x="1899138" y="931985"/>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8415" y="570393"/>
            <a:ext cx="1406769" cy="369332"/>
          </a:xfrm>
          <a:prstGeom prst="rect">
            <a:avLst/>
          </a:prstGeom>
          <a:noFill/>
        </p:spPr>
        <p:txBody>
          <a:bodyPr wrap="square" rtlCol="0">
            <a:spAutoFit/>
          </a:bodyPr>
          <a:lstStyle/>
          <a:p>
            <a:r>
              <a:rPr lang="en-US" dirty="0" smtClean="0"/>
              <a:t>ugly</a:t>
            </a:r>
            <a:endParaRPr lang="en-US" dirty="0"/>
          </a:p>
        </p:txBody>
      </p:sp>
      <p:pic>
        <p:nvPicPr>
          <p:cNvPr id="11" name="Picture 10"/>
          <p:cNvPicPr>
            <a:picLocks noChangeAspect="1"/>
          </p:cNvPicPr>
          <p:nvPr/>
        </p:nvPicPr>
        <p:blipFill rotWithShape="1">
          <a:blip r:embed="rId2"/>
          <a:srcRect l="15594" t="26479" r="77349" b="46429"/>
          <a:stretch/>
        </p:blipFill>
        <p:spPr>
          <a:xfrm>
            <a:off x="5832230" y="2937031"/>
            <a:ext cx="2426677" cy="2620108"/>
          </a:xfrm>
          <a:prstGeom prst="rect">
            <a:avLst/>
          </a:prstGeom>
        </p:spPr>
      </p:pic>
      <p:sp>
        <p:nvSpPr>
          <p:cNvPr id="12" name="Rounded Rectangle 11"/>
          <p:cNvSpPr/>
          <p:nvPr/>
        </p:nvSpPr>
        <p:spPr>
          <a:xfrm>
            <a:off x="7375227" y="4471619"/>
            <a:ext cx="546615" cy="915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349154" y="2143449"/>
            <a:ext cx="2508738" cy="1815882"/>
          </a:xfrm>
          <a:prstGeom prst="rect">
            <a:avLst/>
          </a:prstGeom>
          <a:solidFill>
            <a:schemeClr val="bg2"/>
          </a:solidFill>
        </p:spPr>
        <p:txBody>
          <a:bodyPr wrap="square" rtlCol="0">
            <a:spAutoFit/>
          </a:bodyPr>
          <a:lstStyle/>
          <a:p>
            <a:r>
              <a:rPr lang="en-US" sz="2800" dirty="0" smtClean="0"/>
              <a:t>If Majority (</a:t>
            </a:r>
            <a:r>
              <a:rPr lang="en-US" sz="2800" dirty="0" err="1" smtClean="0"/>
              <a:t>a,b,c</a:t>
            </a:r>
            <a:r>
              <a:rPr lang="en-US" sz="2800" dirty="0" smtClean="0"/>
              <a:t>)=1 then beautiful, otherwise ugly</a:t>
            </a:r>
            <a:endParaRPr lang="en-US" sz="2800" dirty="0"/>
          </a:p>
        </p:txBody>
      </p:sp>
      <p:sp>
        <p:nvSpPr>
          <p:cNvPr id="23" name="Right Arrow 22"/>
          <p:cNvSpPr/>
          <p:nvPr/>
        </p:nvSpPr>
        <p:spPr>
          <a:xfrm rot="943722">
            <a:off x="2637692" y="4161664"/>
            <a:ext cx="2831123" cy="542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68415" y="1624473"/>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HD1 zero</a:t>
            </a:r>
            <a:endParaRPr lang="en-US" sz="1100" dirty="0">
              <a:solidFill>
                <a:srgbClr val="FF0000"/>
              </a:solidFill>
            </a:endParaRPr>
          </a:p>
        </p:txBody>
      </p:sp>
      <p:sp>
        <p:nvSpPr>
          <p:cNvPr id="27" name="Rectangle 26"/>
          <p:cNvSpPr/>
          <p:nvPr/>
        </p:nvSpPr>
        <p:spPr>
          <a:xfrm>
            <a:off x="1421423" y="2125582"/>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HD1 zero</a:t>
            </a:r>
            <a:endParaRPr lang="en-US" sz="1100" dirty="0">
              <a:solidFill>
                <a:srgbClr val="FF0000"/>
              </a:solidFill>
            </a:endParaRPr>
          </a:p>
        </p:txBody>
      </p:sp>
      <p:sp>
        <p:nvSpPr>
          <p:cNvPr id="28" name="Rectangle 27"/>
          <p:cNvSpPr/>
          <p:nvPr/>
        </p:nvSpPr>
        <p:spPr>
          <a:xfrm>
            <a:off x="1395045" y="3177939"/>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HD1 zero</a:t>
            </a:r>
            <a:endParaRPr lang="en-US" sz="1100" dirty="0">
              <a:solidFill>
                <a:srgbClr val="FF0000"/>
              </a:solidFill>
            </a:endParaRPr>
          </a:p>
        </p:txBody>
      </p:sp>
      <p:sp>
        <p:nvSpPr>
          <p:cNvPr id="31" name="Rectangle 30"/>
          <p:cNvSpPr/>
          <p:nvPr/>
        </p:nvSpPr>
        <p:spPr>
          <a:xfrm>
            <a:off x="2268415" y="2134427"/>
            <a:ext cx="729762"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HD1 one</a:t>
            </a:r>
            <a:endParaRPr lang="en-US" sz="1100" dirty="0">
              <a:solidFill>
                <a:srgbClr val="FF0000"/>
              </a:solidFill>
            </a:endParaRPr>
          </a:p>
        </p:txBody>
      </p:sp>
      <p:sp>
        <p:nvSpPr>
          <p:cNvPr id="32" name="Rectangle 31"/>
          <p:cNvSpPr/>
          <p:nvPr/>
        </p:nvSpPr>
        <p:spPr>
          <a:xfrm>
            <a:off x="1421423" y="2651760"/>
            <a:ext cx="729762"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HD1 one</a:t>
            </a:r>
            <a:endParaRPr lang="en-US" sz="1100" dirty="0">
              <a:solidFill>
                <a:srgbClr val="FF0000"/>
              </a:solidFill>
            </a:endParaRPr>
          </a:p>
        </p:txBody>
      </p:sp>
      <p:sp>
        <p:nvSpPr>
          <p:cNvPr id="33" name="Rectangle 32"/>
          <p:cNvSpPr/>
          <p:nvPr/>
        </p:nvSpPr>
        <p:spPr>
          <a:xfrm>
            <a:off x="2284533" y="3177939"/>
            <a:ext cx="729762"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HD1 one</a:t>
            </a:r>
            <a:endParaRPr lang="en-US" sz="1100" dirty="0">
              <a:solidFill>
                <a:srgbClr val="FF0000"/>
              </a:solidFill>
            </a:endParaRPr>
          </a:p>
        </p:txBody>
      </p:sp>
      <p:sp>
        <p:nvSpPr>
          <p:cNvPr id="17" name="TextBox 16"/>
          <p:cNvSpPr txBox="1"/>
          <p:nvPr/>
        </p:nvSpPr>
        <p:spPr>
          <a:xfrm>
            <a:off x="2617202" y="4615962"/>
            <a:ext cx="1585521" cy="1200329"/>
          </a:xfrm>
          <a:prstGeom prst="rect">
            <a:avLst/>
          </a:prstGeom>
          <a:noFill/>
        </p:spPr>
        <p:txBody>
          <a:bodyPr wrap="square" rtlCol="0">
            <a:spAutoFit/>
          </a:bodyPr>
          <a:lstStyle/>
          <a:p>
            <a:r>
              <a:rPr lang="en-US" dirty="0" smtClean="0"/>
              <a:t>Treat </a:t>
            </a:r>
            <a:r>
              <a:rPr lang="en-US" dirty="0" err="1" smtClean="0"/>
              <a:t>HD</a:t>
            </a:r>
            <a:r>
              <a:rPr lang="en-US" baseline="-25000" dirty="0" err="1" smtClean="0"/>
              <a:t>i</a:t>
            </a:r>
            <a:r>
              <a:rPr lang="en-US" dirty="0" smtClean="0"/>
              <a:t> ones as ones</a:t>
            </a:r>
          </a:p>
          <a:p>
            <a:r>
              <a:rPr lang="en-US" dirty="0" smtClean="0"/>
              <a:t>Treat </a:t>
            </a:r>
            <a:r>
              <a:rPr lang="en-US" dirty="0" err="1" smtClean="0"/>
              <a:t>HD</a:t>
            </a:r>
            <a:r>
              <a:rPr lang="en-US" baseline="-25000" dirty="0" err="1" smtClean="0"/>
              <a:t>i</a:t>
            </a:r>
            <a:r>
              <a:rPr lang="en-US" dirty="0" smtClean="0"/>
              <a:t> zeros as zeros</a:t>
            </a:r>
            <a:endParaRPr lang="en-US" dirty="0"/>
          </a:p>
        </p:txBody>
      </p:sp>
      <p:sp>
        <p:nvSpPr>
          <p:cNvPr id="34" name="Rounded Rectangle 33"/>
          <p:cNvSpPr/>
          <p:nvPr/>
        </p:nvSpPr>
        <p:spPr>
          <a:xfrm>
            <a:off x="7304208" y="3912949"/>
            <a:ext cx="698284" cy="9916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437044" y="4432772"/>
            <a:ext cx="1619614" cy="4209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01082" y="3382145"/>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38" name="Rectangle 37"/>
          <p:cNvSpPr/>
          <p:nvPr/>
        </p:nvSpPr>
        <p:spPr>
          <a:xfrm>
            <a:off x="6399858" y="3382145"/>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39" name="Rectangle 38"/>
          <p:cNvSpPr/>
          <p:nvPr/>
        </p:nvSpPr>
        <p:spPr>
          <a:xfrm>
            <a:off x="6399858" y="3915145"/>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40" name="Rectangle 39"/>
          <p:cNvSpPr/>
          <p:nvPr/>
        </p:nvSpPr>
        <p:spPr>
          <a:xfrm>
            <a:off x="6437044" y="4965772"/>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41" name="Rectangle 40"/>
          <p:cNvSpPr/>
          <p:nvPr/>
        </p:nvSpPr>
        <p:spPr>
          <a:xfrm>
            <a:off x="7375227" y="3958138"/>
            <a:ext cx="546615"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42" name="Rectangle 41"/>
          <p:cNvSpPr/>
          <p:nvPr/>
        </p:nvSpPr>
        <p:spPr>
          <a:xfrm>
            <a:off x="7432298" y="4475765"/>
            <a:ext cx="546615"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43" name="Rectangle 42"/>
          <p:cNvSpPr/>
          <p:nvPr/>
        </p:nvSpPr>
        <p:spPr>
          <a:xfrm>
            <a:off x="7415553" y="4965772"/>
            <a:ext cx="418394"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44" name="Rectangle 43"/>
          <p:cNvSpPr/>
          <p:nvPr/>
        </p:nvSpPr>
        <p:spPr>
          <a:xfrm>
            <a:off x="6561953" y="4460778"/>
            <a:ext cx="546615"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4988797" y="351855"/>
            <a:ext cx="3013695" cy="2031325"/>
          </a:xfrm>
          <a:prstGeom prst="rect">
            <a:avLst/>
          </a:prstGeom>
          <a:solidFill>
            <a:schemeClr val="accent1">
              <a:lumMod val="20000"/>
              <a:lumOff val="80000"/>
            </a:schemeClr>
          </a:solidFill>
        </p:spPr>
        <p:txBody>
          <a:bodyPr wrap="square" rtlCol="0">
            <a:spAutoFit/>
          </a:bodyPr>
          <a:lstStyle/>
          <a:p>
            <a:r>
              <a:rPr lang="en-US" dirty="0" smtClean="0"/>
              <a:t>This slide shows that based on Hamming Distance and assuming that the number of 0s and 1s is equal we get the function majority to separate ugly people from beautiful people</a:t>
            </a:r>
            <a:endParaRPr lang="en-US" dirty="0"/>
          </a:p>
        </p:txBody>
      </p:sp>
      <p:sp>
        <p:nvSpPr>
          <p:cNvPr id="29" name="TextBox 28"/>
          <p:cNvSpPr txBox="1"/>
          <p:nvPr/>
        </p:nvSpPr>
        <p:spPr>
          <a:xfrm>
            <a:off x="8551226" y="4396445"/>
            <a:ext cx="3013695" cy="1754326"/>
          </a:xfrm>
          <a:prstGeom prst="rect">
            <a:avLst/>
          </a:prstGeom>
          <a:solidFill>
            <a:schemeClr val="accent1">
              <a:lumMod val="20000"/>
              <a:lumOff val="80000"/>
            </a:schemeClr>
          </a:solidFill>
        </p:spPr>
        <p:txBody>
          <a:bodyPr wrap="square" rtlCol="0">
            <a:spAutoFit/>
          </a:bodyPr>
          <a:lstStyle/>
          <a:p>
            <a:r>
              <a:rPr lang="en-US" dirty="0" smtClean="0"/>
              <a:t>Next slide will illustrate that we can create a cut with a hyperplane of more dimension to separate ones from zeros of this majority function.</a:t>
            </a:r>
            <a:endParaRPr lang="en-US" dirty="0"/>
          </a:p>
        </p:txBody>
      </p:sp>
      <p:sp>
        <p:nvSpPr>
          <p:cNvPr id="3" name="Right Arrow 2"/>
          <p:cNvSpPr/>
          <p:nvPr/>
        </p:nvSpPr>
        <p:spPr>
          <a:xfrm>
            <a:off x="9888414" y="6175948"/>
            <a:ext cx="1429160" cy="44970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63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594" t="26479" r="77349" b="46429"/>
          <a:stretch/>
        </p:blipFill>
        <p:spPr>
          <a:xfrm>
            <a:off x="838200" y="1142999"/>
            <a:ext cx="2426677" cy="2620108"/>
          </a:xfrm>
          <a:prstGeom prst="rect">
            <a:avLst/>
          </a:prstGeom>
        </p:spPr>
      </p:pic>
      <p:cxnSp>
        <p:nvCxnSpPr>
          <p:cNvPr id="6" name="Straight Arrow Connector 5"/>
          <p:cNvCxnSpPr/>
          <p:nvPr/>
        </p:nvCxnSpPr>
        <p:spPr>
          <a:xfrm flipH="1">
            <a:off x="2848708" y="2602523"/>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27938" y="2417857"/>
            <a:ext cx="2127738" cy="369332"/>
          </a:xfrm>
          <a:prstGeom prst="rect">
            <a:avLst/>
          </a:prstGeom>
          <a:noFill/>
        </p:spPr>
        <p:txBody>
          <a:bodyPr wrap="square" rtlCol="0">
            <a:spAutoFit/>
          </a:bodyPr>
          <a:lstStyle/>
          <a:p>
            <a:r>
              <a:rPr lang="en-US" dirty="0" smtClean="0"/>
              <a:t>beautiful</a:t>
            </a:r>
            <a:endParaRPr lang="en-US" dirty="0"/>
          </a:p>
        </p:txBody>
      </p:sp>
      <p:cxnSp>
        <p:nvCxnSpPr>
          <p:cNvPr id="9" name="Straight Arrow Connector 8"/>
          <p:cNvCxnSpPr/>
          <p:nvPr/>
        </p:nvCxnSpPr>
        <p:spPr>
          <a:xfrm flipH="1">
            <a:off x="1899138" y="931985"/>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8415" y="570393"/>
            <a:ext cx="1406769" cy="369332"/>
          </a:xfrm>
          <a:prstGeom prst="rect">
            <a:avLst/>
          </a:prstGeom>
          <a:noFill/>
        </p:spPr>
        <p:txBody>
          <a:bodyPr wrap="square" rtlCol="0">
            <a:spAutoFit/>
          </a:bodyPr>
          <a:lstStyle/>
          <a:p>
            <a:r>
              <a:rPr lang="en-US" dirty="0" smtClean="0"/>
              <a:t>ugly</a:t>
            </a:r>
            <a:endParaRPr lang="en-US" dirty="0"/>
          </a:p>
        </p:txBody>
      </p:sp>
      <p:cxnSp>
        <p:nvCxnSpPr>
          <p:cNvPr id="17" name="Straight Connector 16"/>
          <p:cNvCxnSpPr/>
          <p:nvPr/>
        </p:nvCxnSpPr>
        <p:spPr>
          <a:xfrm>
            <a:off x="6611815" y="4501662"/>
            <a:ext cx="3815862" cy="3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29400" y="2795954"/>
            <a:ext cx="2848708" cy="17057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611815" y="931985"/>
            <a:ext cx="0" cy="3604846"/>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9079527" y="4560272"/>
            <a:ext cx="5275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944710" y="4710865"/>
            <a:ext cx="375142" cy="369332"/>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11054862" y="8247098"/>
            <a:ext cx="375142" cy="369332"/>
          </a:xfrm>
          <a:prstGeom prst="rect">
            <a:avLst/>
          </a:prstGeom>
          <a:noFill/>
        </p:spPr>
        <p:txBody>
          <a:bodyPr wrap="square" rtlCol="0">
            <a:spAutoFit/>
          </a:bodyPr>
          <a:lstStyle/>
          <a:p>
            <a:r>
              <a:rPr lang="en-US" dirty="0" smtClean="0"/>
              <a:t>2</a:t>
            </a:r>
            <a:endParaRPr lang="en-US" dirty="0"/>
          </a:p>
        </p:txBody>
      </p:sp>
      <p:sp>
        <p:nvSpPr>
          <p:cNvPr id="41" name="TextBox 40"/>
          <p:cNvSpPr txBox="1"/>
          <p:nvPr/>
        </p:nvSpPr>
        <p:spPr>
          <a:xfrm>
            <a:off x="6265989" y="2171589"/>
            <a:ext cx="398581" cy="369332"/>
          </a:xfrm>
          <a:prstGeom prst="rect">
            <a:avLst/>
          </a:prstGeom>
          <a:noFill/>
        </p:spPr>
        <p:txBody>
          <a:bodyPr wrap="square" rtlCol="0">
            <a:spAutoFit/>
          </a:bodyPr>
          <a:lstStyle/>
          <a:p>
            <a:r>
              <a:rPr lang="en-US" dirty="0" smtClean="0"/>
              <a:t>1</a:t>
            </a:r>
            <a:endParaRPr lang="en-US" dirty="0"/>
          </a:p>
        </p:txBody>
      </p:sp>
      <p:cxnSp>
        <p:nvCxnSpPr>
          <p:cNvPr id="44" name="Straight Connector 43"/>
          <p:cNvCxnSpPr>
            <a:stCxn id="41" idx="3"/>
          </p:cNvCxnSpPr>
          <p:nvPr/>
        </p:nvCxnSpPr>
        <p:spPr>
          <a:xfrm>
            <a:off x="6664570" y="2356255"/>
            <a:ext cx="3763107" cy="6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9070201" y="1660129"/>
            <a:ext cx="18651" cy="2870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0199076" y="4553826"/>
            <a:ext cx="6940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585438" y="570393"/>
            <a:ext cx="0" cy="5726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493351" y="4490932"/>
            <a:ext cx="743218"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sp>
        <p:nvSpPr>
          <p:cNvPr id="58" name="TextBox 57"/>
          <p:cNvSpPr txBox="1"/>
          <p:nvPr/>
        </p:nvSpPr>
        <p:spPr>
          <a:xfrm>
            <a:off x="6002814" y="388042"/>
            <a:ext cx="743218" cy="646331"/>
          </a:xfrm>
          <a:prstGeom prst="rect">
            <a:avLst/>
          </a:prstGeom>
          <a:noFill/>
        </p:spPr>
        <p:txBody>
          <a:bodyPr wrap="square" rtlCol="0">
            <a:spAutoFit/>
          </a:bodyPr>
          <a:lstStyle/>
          <a:p>
            <a:r>
              <a:rPr lang="en-US" sz="3600" dirty="0" smtClean="0">
                <a:solidFill>
                  <a:srgbClr val="FF0000"/>
                </a:solidFill>
              </a:rPr>
              <a:t>b</a:t>
            </a:r>
            <a:endParaRPr lang="en-US" sz="3600" dirty="0">
              <a:solidFill>
                <a:srgbClr val="FF0000"/>
              </a:solidFill>
            </a:endParaRPr>
          </a:p>
        </p:txBody>
      </p:sp>
      <p:cxnSp>
        <p:nvCxnSpPr>
          <p:cNvPr id="60" name="Straight Arrow Connector 59"/>
          <p:cNvCxnSpPr/>
          <p:nvPr/>
        </p:nvCxnSpPr>
        <p:spPr>
          <a:xfrm flipV="1">
            <a:off x="9478108" y="2540921"/>
            <a:ext cx="492369" cy="2901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059931" y="2336443"/>
            <a:ext cx="743218" cy="646331"/>
          </a:xfrm>
          <a:prstGeom prst="rect">
            <a:avLst/>
          </a:prstGeom>
          <a:noFill/>
        </p:spPr>
        <p:txBody>
          <a:bodyPr wrap="square" rtlCol="0">
            <a:spAutoFit/>
          </a:bodyPr>
          <a:lstStyle/>
          <a:p>
            <a:r>
              <a:rPr lang="en-US" sz="3600" dirty="0" smtClean="0">
                <a:solidFill>
                  <a:srgbClr val="FF0000"/>
                </a:solidFill>
              </a:rPr>
              <a:t>c</a:t>
            </a:r>
            <a:endParaRPr lang="en-US" sz="3600" dirty="0">
              <a:solidFill>
                <a:srgbClr val="FF0000"/>
              </a:solidFill>
            </a:endParaRPr>
          </a:p>
        </p:txBody>
      </p:sp>
      <p:sp>
        <p:nvSpPr>
          <p:cNvPr id="62" name="Rounded Rectangle 61"/>
          <p:cNvSpPr/>
          <p:nvPr/>
        </p:nvSpPr>
        <p:spPr>
          <a:xfrm>
            <a:off x="5211774" y="4387918"/>
            <a:ext cx="342900" cy="437322"/>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cxnSp>
        <p:nvCxnSpPr>
          <p:cNvPr id="65" name="Straight Connector 64"/>
          <p:cNvCxnSpPr/>
          <p:nvPr/>
        </p:nvCxnSpPr>
        <p:spPr>
          <a:xfrm flipH="1" flipV="1">
            <a:off x="8641969" y="347651"/>
            <a:ext cx="18651" cy="2870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660620" y="3278272"/>
            <a:ext cx="3763107" cy="61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5855676" y="4501662"/>
            <a:ext cx="773724" cy="861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4736587" y="5352776"/>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a=0,b=0,c=0</a:t>
            </a:r>
            <a:endParaRPr lang="en-US" sz="3200" dirty="0">
              <a:solidFill>
                <a:srgbClr val="FF0000"/>
              </a:solidFill>
            </a:endParaRPr>
          </a:p>
        </p:txBody>
      </p:sp>
      <p:sp>
        <p:nvSpPr>
          <p:cNvPr id="73" name="Rounded Rectangle 72"/>
          <p:cNvSpPr/>
          <p:nvPr/>
        </p:nvSpPr>
        <p:spPr>
          <a:xfrm>
            <a:off x="8223773" y="11161"/>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a=1,b=1,c=1</a:t>
            </a:r>
            <a:endParaRPr lang="en-US" sz="3200" dirty="0">
              <a:solidFill>
                <a:srgbClr val="FF0000"/>
              </a:solidFill>
            </a:endParaRPr>
          </a:p>
        </p:txBody>
      </p:sp>
      <p:cxnSp>
        <p:nvCxnSpPr>
          <p:cNvPr id="75" name="Straight Arrow Connector 74"/>
          <p:cNvCxnSpPr/>
          <p:nvPr/>
        </p:nvCxnSpPr>
        <p:spPr>
          <a:xfrm>
            <a:off x="10541212" y="592005"/>
            <a:ext cx="484598" cy="342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11556523" y="130423"/>
            <a:ext cx="369743" cy="330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47" name="Straight Connector 46"/>
          <p:cNvCxnSpPr/>
          <p:nvPr/>
        </p:nvCxnSpPr>
        <p:spPr>
          <a:xfrm>
            <a:off x="8611797" y="917075"/>
            <a:ext cx="3763107" cy="61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1009500" y="469036"/>
            <a:ext cx="18651" cy="2870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41" idx="3"/>
          </p:cNvCxnSpPr>
          <p:nvPr/>
        </p:nvCxnSpPr>
        <p:spPr>
          <a:xfrm flipV="1">
            <a:off x="6664570" y="968387"/>
            <a:ext cx="1977399" cy="138786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9070201" y="978531"/>
            <a:ext cx="1977399" cy="138786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048411" y="3253154"/>
            <a:ext cx="1977143" cy="132353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53351" y="4461845"/>
            <a:ext cx="811928" cy="5213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054862" y="347651"/>
            <a:ext cx="375142" cy="56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7415742" y="6037412"/>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a=1,b=0,c=0</a:t>
            </a:r>
            <a:endParaRPr lang="en-US" sz="3200" dirty="0">
              <a:solidFill>
                <a:srgbClr val="FF0000"/>
              </a:solidFill>
            </a:endParaRPr>
          </a:p>
        </p:txBody>
      </p:sp>
      <p:cxnSp>
        <p:nvCxnSpPr>
          <p:cNvPr id="16" name="Straight Arrow Connector 15"/>
          <p:cNvCxnSpPr/>
          <p:nvPr/>
        </p:nvCxnSpPr>
        <p:spPr>
          <a:xfrm flipV="1">
            <a:off x="8033899" y="4605991"/>
            <a:ext cx="1014512" cy="1431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9868196" y="5387371"/>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a=1,b=0,c=1</a:t>
            </a:r>
            <a:endParaRPr lang="en-US" sz="3200" dirty="0">
              <a:solidFill>
                <a:srgbClr val="FF0000"/>
              </a:solidFill>
            </a:endParaRPr>
          </a:p>
        </p:txBody>
      </p:sp>
      <p:cxnSp>
        <p:nvCxnSpPr>
          <p:cNvPr id="22" name="Straight Arrow Connector 21"/>
          <p:cNvCxnSpPr/>
          <p:nvPr/>
        </p:nvCxnSpPr>
        <p:spPr>
          <a:xfrm flipH="1" flipV="1">
            <a:off x="11025810" y="3399657"/>
            <a:ext cx="1166190" cy="1999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37994" y="1614717"/>
            <a:ext cx="264927" cy="7788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848270" y="3309073"/>
            <a:ext cx="69493" cy="74141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529998" y="801163"/>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0899268" y="831755"/>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976538" y="2267436"/>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0903933" y="3157626"/>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778447" y="1635053"/>
            <a:ext cx="925040" cy="381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947969" y="2367789"/>
            <a:ext cx="1157935" cy="120258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465279" y="2267436"/>
            <a:ext cx="280753" cy="2734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478187" y="4387918"/>
            <a:ext cx="280753" cy="2734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984910" y="4417280"/>
            <a:ext cx="280753" cy="2734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501592" y="3109733"/>
            <a:ext cx="280753" cy="2734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8666513" y="1945671"/>
            <a:ext cx="1196607" cy="14064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298615" y="389954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122828" y="3637670"/>
            <a:ext cx="779560" cy="35698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653269" y="1566253"/>
            <a:ext cx="104927" cy="106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611797" y="1904455"/>
            <a:ext cx="91690" cy="112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870457" y="2336443"/>
            <a:ext cx="183297" cy="116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048411" y="3570369"/>
            <a:ext cx="95589" cy="104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848270" y="3899540"/>
            <a:ext cx="122207" cy="150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848270" y="3218489"/>
            <a:ext cx="45719" cy="1336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flipV="1">
            <a:off x="4951205" y="2787189"/>
            <a:ext cx="3272568" cy="89808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134931" y="3122772"/>
            <a:ext cx="2714533" cy="646331"/>
          </a:xfrm>
          <a:prstGeom prst="rect">
            <a:avLst/>
          </a:prstGeom>
          <a:solidFill>
            <a:srgbClr val="FFC000"/>
          </a:solidFill>
        </p:spPr>
        <p:txBody>
          <a:bodyPr wrap="square" rtlCol="0">
            <a:spAutoFit/>
          </a:bodyPr>
          <a:lstStyle/>
          <a:p>
            <a:r>
              <a:rPr lang="en-US" dirty="0" smtClean="0"/>
              <a:t>This plane is a three-dimensional cut</a:t>
            </a:r>
            <a:endParaRPr lang="en-US" dirty="0"/>
          </a:p>
        </p:txBody>
      </p:sp>
      <p:pic>
        <p:nvPicPr>
          <p:cNvPr id="66" name="Picture 65"/>
          <p:cNvPicPr>
            <a:picLocks noChangeAspect="1"/>
          </p:cNvPicPr>
          <p:nvPr/>
        </p:nvPicPr>
        <p:blipFill rotWithShape="1">
          <a:blip r:embed="rId2"/>
          <a:srcRect l="15594" t="26479" r="77349" b="46429"/>
          <a:stretch/>
        </p:blipFill>
        <p:spPr>
          <a:xfrm>
            <a:off x="797759" y="3950419"/>
            <a:ext cx="2426677" cy="2620108"/>
          </a:xfrm>
          <a:prstGeom prst="rect">
            <a:avLst/>
          </a:prstGeom>
        </p:spPr>
      </p:pic>
      <p:sp>
        <p:nvSpPr>
          <p:cNvPr id="67" name="Rounded Rectangle 66"/>
          <p:cNvSpPr/>
          <p:nvPr/>
        </p:nvSpPr>
        <p:spPr>
          <a:xfrm>
            <a:off x="2340756" y="5485007"/>
            <a:ext cx="546615" cy="915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2269737" y="4926337"/>
            <a:ext cx="698284" cy="9916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402573" y="5446160"/>
            <a:ext cx="1619614" cy="4209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266611" y="4395533"/>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86" name="Rectangle 85"/>
          <p:cNvSpPr/>
          <p:nvPr/>
        </p:nvSpPr>
        <p:spPr>
          <a:xfrm>
            <a:off x="1365387" y="4395533"/>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87" name="Rectangle 86"/>
          <p:cNvSpPr/>
          <p:nvPr/>
        </p:nvSpPr>
        <p:spPr>
          <a:xfrm>
            <a:off x="1365387" y="4928533"/>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88" name="Rectangle 87"/>
          <p:cNvSpPr/>
          <p:nvPr/>
        </p:nvSpPr>
        <p:spPr>
          <a:xfrm>
            <a:off x="1402573" y="5979160"/>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89" name="Rectangle 88"/>
          <p:cNvSpPr/>
          <p:nvPr/>
        </p:nvSpPr>
        <p:spPr>
          <a:xfrm>
            <a:off x="2340756" y="4971526"/>
            <a:ext cx="546615"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90" name="Rectangle 89"/>
          <p:cNvSpPr/>
          <p:nvPr/>
        </p:nvSpPr>
        <p:spPr>
          <a:xfrm>
            <a:off x="2397827" y="5489153"/>
            <a:ext cx="546615"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91" name="Rectangle 90"/>
          <p:cNvSpPr/>
          <p:nvPr/>
        </p:nvSpPr>
        <p:spPr>
          <a:xfrm>
            <a:off x="2381082" y="5979160"/>
            <a:ext cx="418394"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92" name="Rectangle 91"/>
          <p:cNvSpPr/>
          <p:nvPr/>
        </p:nvSpPr>
        <p:spPr>
          <a:xfrm>
            <a:off x="1527482" y="5474166"/>
            <a:ext cx="546615"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93" name="TextBox 92"/>
          <p:cNvSpPr txBox="1"/>
          <p:nvPr/>
        </p:nvSpPr>
        <p:spPr>
          <a:xfrm>
            <a:off x="3626395" y="497298"/>
            <a:ext cx="1406769" cy="369332"/>
          </a:xfrm>
          <a:prstGeom prst="rect">
            <a:avLst/>
          </a:prstGeom>
          <a:noFill/>
        </p:spPr>
        <p:txBody>
          <a:bodyPr wrap="square" rtlCol="0">
            <a:spAutoFit/>
          </a:bodyPr>
          <a:lstStyle/>
          <a:p>
            <a:r>
              <a:rPr lang="en-US" dirty="0" smtClean="0"/>
              <a:t>Perhaps ugly</a:t>
            </a:r>
            <a:endParaRPr lang="en-US" dirty="0"/>
          </a:p>
        </p:txBody>
      </p:sp>
      <p:cxnSp>
        <p:nvCxnSpPr>
          <p:cNvPr id="8" name="Straight Arrow Connector 7"/>
          <p:cNvCxnSpPr/>
          <p:nvPr/>
        </p:nvCxnSpPr>
        <p:spPr>
          <a:xfrm flipH="1">
            <a:off x="2799476" y="856696"/>
            <a:ext cx="1244985" cy="3644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488214" y="3888045"/>
            <a:ext cx="2127738" cy="369332"/>
          </a:xfrm>
          <a:prstGeom prst="rect">
            <a:avLst/>
          </a:prstGeom>
          <a:noFill/>
        </p:spPr>
        <p:txBody>
          <a:bodyPr wrap="square" rtlCol="0">
            <a:spAutoFit/>
          </a:bodyPr>
          <a:lstStyle/>
          <a:p>
            <a:r>
              <a:rPr lang="en-US" dirty="0" smtClean="0"/>
              <a:t>Perhaps beautiful</a:t>
            </a:r>
            <a:endParaRPr lang="en-US" dirty="0"/>
          </a:p>
        </p:txBody>
      </p:sp>
      <p:cxnSp>
        <p:nvCxnSpPr>
          <p:cNvPr id="14" name="Straight Arrow Connector 13"/>
          <p:cNvCxnSpPr>
            <a:endCxn id="89" idx="3"/>
          </p:cNvCxnSpPr>
          <p:nvPr/>
        </p:nvCxnSpPr>
        <p:spPr>
          <a:xfrm flipH="1">
            <a:off x="2887371" y="4212814"/>
            <a:ext cx="998829" cy="940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24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594" t="26479" r="77349" b="46429"/>
          <a:stretch/>
        </p:blipFill>
        <p:spPr>
          <a:xfrm>
            <a:off x="7883577" y="572606"/>
            <a:ext cx="2426677" cy="2620108"/>
          </a:xfrm>
          <a:prstGeom prst="rect">
            <a:avLst/>
          </a:prstGeom>
        </p:spPr>
      </p:pic>
      <p:cxnSp>
        <p:nvCxnSpPr>
          <p:cNvPr id="6" name="Straight Arrow Connector 5"/>
          <p:cNvCxnSpPr/>
          <p:nvPr/>
        </p:nvCxnSpPr>
        <p:spPr>
          <a:xfrm flipH="1">
            <a:off x="9894085" y="2032130"/>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944515" y="361592"/>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313792" y="0"/>
            <a:ext cx="1406769" cy="369332"/>
          </a:xfrm>
          <a:prstGeom prst="rect">
            <a:avLst/>
          </a:prstGeom>
          <a:noFill/>
        </p:spPr>
        <p:txBody>
          <a:bodyPr wrap="square" rtlCol="0">
            <a:spAutoFit/>
          </a:bodyPr>
          <a:lstStyle/>
          <a:p>
            <a:r>
              <a:rPr lang="en-US" dirty="0" smtClean="0"/>
              <a:t>ugly</a:t>
            </a:r>
            <a:endParaRPr lang="en-US" dirty="0"/>
          </a:p>
        </p:txBody>
      </p:sp>
      <p:sp>
        <p:nvSpPr>
          <p:cNvPr id="39" name="TextBox 38"/>
          <p:cNvSpPr txBox="1"/>
          <p:nvPr/>
        </p:nvSpPr>
        <p:spPr>
          <a:xfrm>
            <a:off x="11054862" y="8247098"/>
            <a:ext cx="375142" cy="369332"/>
          </a:xfrm>
          <a:prstGeom prst="rect">
            <a:avLst/>
          </a:prstGeom>
          <a:noFill/>
        </p:spPr>
        <p:txBody>
          <a:bodyPr wrap="square" rtlCol="0">
            <a:spAutoFit/>
          </a:bodyPr>
          <a:lstStyle/>
          <a:p>
            <a:r>
              <a:rPr lang="en-US" dirty="0" smtClean="0"/>
              <a:t>2</a:t>
            </a:r>
            <a:endParaRPr lang="en-US" dirty="0"/>
          </a:p>
        </p:txBody>
      </p:sp>
      <p:sp>
        <p:nvSpPr>
          <p:cNvPr id="14" name="Round Single Corner Rectangle 13"/>
          <p:cNvSpPr/>
          <p:nvPr/>
        </p:nvSpPr>
        <p:spPr>
          <a:xfrm>
            <a:off x="8455519" y="2032130"/>
            <a:ext cx="1579243" cy="507210"/>
          </a:xfrm>
          <a:prstGeom prst="round1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28019" y="2105070"/>
            <a:ext cx="213312" cy="369332"/>
          </a:xfrm>
          <a:prstGeom prst="rect">
            <a:avLst/>
          </a:prstGeom>
          <a:noFill/>
        </p:spPr>
        <p:txBody>
          <a:bodyPr wrap="square" rtlCol="0">
            <a:spAutoFit/>
          </a:bodyPr>
          <a:lstStyle/>
          <a:p>
            <a:r>
              <a:rPr lang="en-US" dirty="0" smtClean="0"/>
              <a:t>1</a:t>
            </a:r>
            <a:endParaRPr lang="en-US" dirty="0"/>
          </a:p>
        </p:txBody>
      </p:sp>
      <p:sp>
        <p:nvSpPr>
          <p:cNvPr id="63" name="TextBox 62"/>
          <p:cNvSpPr txBox="1"/>
          <p:nvPr/>
        </p:nvSpPr>
        <p:spPr>
          <a:xfrm>
            <a:off x="8734104" y="2101069"/>
            <a:ext cx="213312" cy="369332"/>
          </a:xfrm>
          <a:prstGeom prst="rect">
            <a:avLst/>
          </a:prstGeom>
          <a:noFill/>
        </p:spPr>
        <p:txBody>
          <a:bodyPr wrap="square" rtlCol="0">
            <a:spAutoFit/>
          </a:bodyPr>
          <a:lstStyle/>
          <a:p>
            <a:r>
              <a:rPr lang="en-US" dirty="0" smtClean="0"/>
              <a:t>1</a:t>
            </a:r>
            <a:endParaRPr lang="en-US" dirty="0"/>
          </a:p>
        </p:txBody>
      </p:sp>
      <p:sp>
        <p:nvSpPr>
          <p:cNvPr id="64" name="TextBox 63"/>
          <p:cNvSpPr txBox="1"/>
          <p:nvPr/>
        </p:nvSpPr>
        <p:spPr>
          <a:xfrm>
            <a:off x="10773315" y="1847464"/>
            <a:ext cx="2127738" cy="369332"/>
          </a:xfrm>
          <a:prstGeom prst="rect">
            <a:avLst/>
          </a:prstGeom>
          <a:noFill/>
        </p:spPr>
        <p:txBody>
          <a:bodyPr wrap="square" rtlCol="0">
            <a:spAutoFit/>
          </a:bodyPr>
          <a:lstStyle/>
          <a:p>
            <a:r>
              <a:rPr lang="en-US" dirty="0" smtClean="0"/>
              <a:t>beautiful</a:t>
            </a:r>
            <a:endParaRPr lang="en-US" dirty="0"/>
          </a:p>
        </p:txBody>
      </p:sp>
      <p:sp>
        <p:nvSpPr>
          <p:cNvPr id="2" name="TextBox 1"/>
          <p:cNvSpPr txBox="1"/>
          <p:nvPr/>
        </p:nvSpPr>
        <p:spPr>
          <a:xfrm>
            <a:off x="254833" y="119921"/>
            <a:ext cx="6355829" cy="830997"/>
          </a:xfrm>
          <a:prstGeom prst="rect">
            <a:avLst/>
          </a:prstGeom>
          <a:solidFill>
            <a:schemeClr val="bg2">
              <a:lumMod val="90000"/>
            </a:schemeClr>
          </a:solidFill>
        </p:spPr>
        <p:txBody>
          <a:bodyPr wrap="square" rtlCol="0">
            <a:spAutoFit/>
          </a:bodyPr>
          <a:lstStyle/>
          <a:p>
            <a:r>
              <a:rPr lang="en-US" sz="2400" dirty="0" smtClean="0"/>
              <a:t>Suppose now that we found another beautiful person with attribute values a=1, b=1, c=0.</a:t>
            </a:r>
            <a:endParaRPr lang="en-US" sz="2400" dirty="0"/>
          </a:p>
        </p:txBody>
      </p:sp>
      <p:sp>
        <p:nvSpPr>
          <p:cNvPr id="5" name="Right Arrow 4"/>
          <p:cNvSpPr/>
          <p:nvPr/>
        </p:nvSpPr>
        <p:spPr>
          <a:xfrm rot="1087392">
            <a:off x="5951239" y="572606"/>
            <a:ext cx="1229050" cy="656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rotWithShape="1">
          <a:blip r:embed="rId2"/>
          <a:srcRect l="15594" t="26479" r="77349" b="46429"/>
          <a:stretch/>
        </p:blipFill>
        <p:spPr>
          <a:xfrm>
            <a:off x="431804" y="3303338"/>
            <a:ext cx="2426677" cy="2620108"/>
          </a:xfrm>
          <a:prstGeom prst="rect">
            <a:avLst/>
          </a:prstGeom>
        </p:spPr>
      </p:pic>
      <p:cxnSp>
        <p:nvCxnSpPr>
          <p:cNvPr id="67" name="Straight Arrow Connector 66"/>
          <p:cNvCxnSpPr/>
          <p:nvPr/>
        </p:nvCxnSpPr>
        <p:spPr>
          <a:xfrm flipH="1">
            <a:off x="2442312" y="4762862"/>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1492742" y="3092324"/>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862019" y="2730732"/>
            <a:ext cx="1406769" cy="369332"/>
          </a:xfrm>
          <a:prstGeom prst="rect">
            <a:avLst/>
          </a:prstGeom>
          <a:noFill/>
        </p:spPr>
        <p:txBody>
          <a:bodyPr wrap="square" rtlCol="0">
            <a:spAutoFit/>
          </a:bodyPr>
          <a:lstStyle/>
          <a:p>
            <a:r>
              <a:rPr lang="en-US" dirty="0" smtClean="0"/>
              <a:t>ugly</a:t>
            </a:r>
            <a:endParaRPr lang="en-US" dirty="0"/>
          </a:p>
        </p:txBody>
      </p:sp>
      <p:sp>
        <p:nvSpPr>
          <p:cNvPr id="85" name="Round Single Corner Rectangle 84"/>
          <p:cNvSpPr/>
          <p:nvPr/>
        </p:nvSpPr>
        <p:spPr>
          <a:xfrm>
            <a:off x="1003746" y="4762862"/>
            <a:ext cx="1579243" cy="507210"/>
          </a:xfrm>
          <a:prstGeom prst="round1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2176246" y="4835802"/>
            <a:ext cx="213312" cy="369332"/>
          </a:xfrm>
          <a:prstGeom prst="rect">
            <a:avLst/>
          </a:prstGeom>
          <a:noFill/>
        </p:spPr>
        <p:txBody>
          <a:bodyPr wrap="square" rtlCol="0">
            <a:spAutoFit/>
          </a:bodyPr>
          <a:lstStyle/>
          <a:p>
            <a:r>
              <a:rPr lang="en-US" dirty="0" smtClean="0"/>
              <a:t>1</a:t>
            </a:r>
            <a:endParaRPr lang="en-US" dirty="0"/>
          </a:p>
        </p:txBody>
      </p:sp>
      <p:sp>
        <p:nvSpPr>
          <p:cNvPr id="87" name="TextBox 86"/>
          <p:cNvSpPr txBox="1"/>
          <p:nvPr/>
        </p:nvSpPr>
        <p:spPr>
          <a:xfrm>
            <a:off x="1282331" y="4831801"/>
            <a:ext cx="213312" cy="369332"/>
          </a:xfrm>
          <a:prstGeom prst="rect">
            <a:avLst/>
          </a:prstGeom>
          <a:noFill/>
        </p:spPr>
        <p:txBody>
          <a:bodyPr wrap="square" rtlCol="0">
            <a:spAutoFit/>
          </a:bodyPr>
          <a:lstStyle/>
          <a:p>
            <a:r>
              <a:rPr lang="en-US" dirty="0" smtClean="0"/>
              <a:t>1</a:t>
            </a:r>
            <a:endParaRPr lang="en-US" dirty="0"/>
          </a:p>
        </p:txBody>
      </p:sp>
      <p:sp>
        <p:nvSpPr>
          <p:cNvPr id="90" name="TextBox 89"/>
          <p:cNvSpPr txBox="1"/>
          <p:nvPr/>
        </p:nvSpPr>
        <p:spPr>
          <a:xfrm>
            <a:off x="3204342" y="4613392"/>
            <a:ext cx="2127738" cy="369332"/>
          </a:xfrm>
          <a:prstGeom prst="rect">
            <a:avLst/>
          </a:prstGeom>
          <a:noFill/>
        </p:spPr>
        <p:txBody>
          <a:bodyPr wrap="square" rtlCol="0">
            <a:spAutoFit/>
          </a:bodyPr>
          <a:lstStyle/>
          <a:p>
            <a:r>
              <a:rPr lang="en-US" dirty="0" smtClean="0"/>
              <a:t>beautiful</a:t>
            </a:r>
            <a:endParaRPr lang="en-US" dirty="0"/>
          </a:p>
        </p:txBody>
      </p:sp>
      <p:sp>
        <p:nvSpPr>
          <p:cNvPr id="91" name="TextBox 90"/>
          <p:cNvSpPr txBox="1"/>
          <p:nvPr/>
        </p:nvSpPr>
        <p:spPr>
          <a:xfrm>
            <a:off x="209935" y="1097971"/>
            <a:ext cx="6355829" cy="1569660"/>
          </a:xfrm>
          <a:prstGeom prst="rect">
            <a:avLst/>
          </a:prstGeom>
          <a:solidFill>
            <a:schemeClr val="bg2">
              <a:lumMod val="90000"/>
            </a:schemeClr>
          </a:solidFill>
        </p:spPr>
        <p:txBody>
          <a:bodyPr wrap="square" rtlCol="0">
            <a:spAutoFit/>
          </a:bodyPr>
          <a:lstStyle/>
          <a:p>
            <a:r>
              <a:rPr lang="en-US" sz="2400" dirty="0" smtClean="0"/>
              <a:t>Assuming that the number of ugly people is approximately the same as beautiful people and using Hamming Distance we get the following map:</a:t>
            </a:r>
            <a:endParaRPr lang="en-US" sz="2400" dirty="0"/>
          </a:p>
        </p:txBody>
      </p:sp>
      <p:sp>
        <p:nvSpPr>
          <p:cNvPr id="8" name="TextBox 7"/>
          <p:cNvSpPr txBox="1"/>
          <p:nvPr/>
        </p:nvSpPr>
        <p:spPr>
          <a:xfrm>
            <a:off x="3070160" y="3092324"/>
            <a:ext cx="2261919" cy="923330"/>
          </a:xfrm>
          <a:prstGeom prst="rect">
            <a:avLst/>
          </a:prstGeom>
          <a:solidFill>
            <a:schemeClr val="accent1">
              <a:lumMod val="20000"/>
              <a:lumOff val="80000"/>
            </a:schemeClr>
          </a:solidFill>
        </p:spPr>
        <p:txBody>
          <a:bodyPr wrap="square" rtlCol="0">
            <a:spAutoFit/>
          </a:bodyPr>
          <a:lstStyle/>
          <a:p>
            <a:r>
              <a:rPr lang="en-US" dirty="0" smtClean="0"/>
              <a:t>HD=1 from 0, HD=2 from 1. So we assume 0 here</a:t>
            </a:r>
            <a:endParaRPr lang="en-US" dirty="0"/>
          </a:p>
        </p:txBody>
      </p:sp>
      <p:cxnSp>
        <p:nvCxnSpPr>
          <p:cNvPr id="20" name="Straight Arrow Connector 19"/>
          <p:cNvCxnSpPr>
            <a:stCxn id="8" idx="1"/>
          </p:cNvCxnSpPr>
          <p:nvPr/>
        </p:nvCxnSpPr>
        <p:spPr>
          <a:xfrm flipH="1">
            <a:off x="2442314" y="3553989"/>
            <a:ext cx="627846" cy="241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733481" y="3874728"/>
            <a:ext cx="2261919" cy="923330"/>
          </a:xfrm>
          <a:prstGeom prst="rect">
            <a:avLst/>
          </a:prstGeom>
          <a:solidFill>
            <a:schemeClr val="accent1">
              <a:lumMod val="20000"/>
              <a:lumOff val="80000"/>
            </a:schemeClr>
          </a:solidFill>
        </p:spPr>
        <p:txBody>
          <a:bodyPr wrap="square" rtlCol="0">
            <a:spAutoFit/>
          </a:bodyPr>
          <a:lstStyle/>
          <a:p>
            <a:r>
              <a:rPr lang="en-US" dirty="0" smtClean="0"/>
              <a:t>HD=2 from 0, HD=1 from 1. So we assume 1 here</a:t>
            </a:r>
            <a:endParaRPr lang="en-US" dirty="0"/>
          </a:p>
        </p:txBody>
      </p:sp>
      <p:cxnSp>
        <p:nvCxnSpPr>
          <p:cNvPr id="26" name="Straight Arrow Connector 25"/>
          <p:cNvCxnSpPr>
            <a:stCxn id="92" idx="1"/>
          </p:cNvCxnSpPr>
          <p:nvPr/>
        </p:nvCxnSpPr>
        <p:spPr>
          <a:xfrm flipH="1">
            <a:off x="2457299" y="4336393"/>
            <a:ext cx="3276182" cy="130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386527" y="5795968"/>
            <a:ext cx="2261919" cy="923330"/>
          </a:xfrm>
          <a:prstGeom prst="rect">
            <a:avLst/>
          </a:prstGeom>
          <a:solidFill>
            <a:schemeClr val="accent1">
              <a:lumMod val="20000"/>
              <a:lumOff val="80000"/>
            </a:schemeClr>
          </a:solidFill>
        </p:spPr>
        <p:txBody>
          <a:bodyPr wrap="square" rtlCol="0">
            <a:spAutoFit/>
          </a:bodyPr>
          <a:lstStyle/>
          <a:p>
            <a:r>
              <a:rPr lang="en-US" dirty="0" smtClean="0"/>
              <a:t>HD=1 from 0, HD=1 from 1. So we assume – here (don’t know)</a:t>
            </a:r>
            <a:endParaRPr lang="en-US" dirty="0"/>
          </a:p>
        </p:txBody>
      </p:sp>
      <p:cxnSp>
        <p:nvCxnSpPr>
          <p:cNvPr id="28" name="Straight Arrow Connector 27"/>
          <p:cNvCxnSpPr/>
          <p:nvPr/>
        </p:nvCxnSpPr>
        <p:spPr>
          <a:xfrm flipH="1" flipV="1">
            <a:off x="1645142" y="4556338"/>
            <a:ext cx="2027448" cy="1367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1371772" y="5546239"/>
            <a:ext cx="1940005" cy="97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389558" y="4475765"/>
            <a:ext cx="3343923" cy="1070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4" name="Picture 93"/>
          <p:cNvPicPr>
            <a:picLocks noChangeAspect="1"/>
          </p:cNvPicPr>
          <p:nvPr/>
        </p:nvPicPr>
        <p:blipFill rotWithShape="1">
          <a:blip r:embed="rId2"/>
          <a:srcRect l="15594" t="26479" r="77349" b="46429"/>
          <a:stretch/>
        </p:blipFill>
        <p:spPr>
          <a:xfrm>
            <a:off x="8627992" y="4044753"/>
            <a:ext cx="2426677" cy="2620108"/>
          </a:xfrm>
          <a:prstGeom prst="rect">
            <a:avLst/>
          </a:prstGeom>
        </p:spPr>
      </p:pic>
      <p:cxnSp>
        <p:nvCxnSpPr>
          <p:cNvPr id="95" name="Straight Arrow Connector 94"/>
          <p:cNvCxnSpPr/>
          <p:nvPr/>
        </p:nvCxnSpPr>
        <p:spPr>
          <a:xfrm flipH="1">
            <a:off x="10638500" y="5504277"/>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9688930" y="3833739"/>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0058207" y="3472147"/>
            <a:ext cx="1406769" cy="369332"/>
          </a:xfrm>
          <a:prstGeom prst="rect">
            <a:avLst/>
          </a:prstGeom>
          <a:noFill/>
        </p:spPr>
        <p:txBody>
          <a:bodyPr wrap="square" rtlCol="0">
            <a:spAutoFit/>
          </a:bodyPr>
          <a:lstStyle/>
          <a:p>
            <a:r>
              <a:rPr lang="en-US" dirty="0" smtClean="0"/>
              <a:t>ugly</a:t>
            </a:r>
            <a:endParaRPr lang="en-US" dirty="0"/>
          </a:p>
        </p:txBody>
      </p:sp>
      <p:sp>
        <p:nvSpPr>
          <p:cNvPr id="98" name="Round Single Corner Rectangle 97"/>
          <p:cNvSpPr/>
          <p:nvPr/>
        </p:nvSpPr>
        <p:spPr>
          <a:xfrm>
            <a:off x="9199934" y="5504277"/>
            <a:ext cx="1579243" cy="507210"/>
          </a:xfrm>
          <a:prstGeom prst="round1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0372434" y="5577217"/>
            <a:ext cx="213312" cy="369332"/>
          </a:xfrm>
          <a:prstGeom prst="rect">
            <a:avLst/>
          </a:prstGeom>
          <a:noFill/>
        </p:spPr>
        <p:txBody>
          <a:bodyPr wrap="square" rtlCol="0">
            <a:spAutoFit/>
          </a:bodyPr>
          <a:lstStyle/>
          <a:p>
            <a:r>
              <a:rPr lang="en-US" dirty="0" smtClean="0"/>
              <a:t>1</a:t>
            </a:r>
            <a:endParaRPr lang="en-US" dirty="0"/>
          </a:p>
        </p:txBody>
      </p:sp>
      <p:sp>
        <p:nvSpPr>
          <p:cNvPr id="100" name="TextBox 99"/>
          <p:cNvSpPr txBox="1"/>
          <p:nvPr/>
        </p:nvSpPr>
        <p:spPr>
          <a:xfrm>
            <a:off x="9478519" y="5573216"/>
            <a:ext cx="213312" cy="369332"/>
          </a:xfrm>
          <a:prstGeom prst="rect">
            <a:avLst/>
          </a:prstGeom>
          <a:noFill/>
        </p:spPr>
        <p:txBody>
          <a:bodyPr wrap="square" rtlCol="0">
            <a:spAutoFit/>
          </a:bodyPr>
          <a:lstStyle/>
          <a:p>
            <a:r>
              <a:rPr lang="en-US" dirty="0" smtClean="0"/>
              <a:t>1</a:t>
            </a:r>
            <a:endParaRPr lang="en-US" dirty="0"/>
          </a:p>
        </p:txBody>
      </p:sp>
      <p:sp>
        <p:nvSpPr>
          <p:cNvPr id="101" name="TextBox 100"/>
          <p:cNvSpPr txBox="1"/>
          <p:nvPr/>
        </p:nvSpPr>
        <p:spPr>
          <a:xfrm>
            <a:off x="11517730" y="5319611"/>
            <a:ext cx="2127738" cy="369332"/>
          </a:xfrm>
          <a:prstGeom prst="rect">
            <a:avLst/>
          </a:prstGeom>
          <a:noFill/>
        </p:spPr>
        <p:txBody>
          <a:bodyPr wrap="square" rtlCol="0">
            <a:spAutoFit/>
          </a:bodyPr>
          <a:lstStyle/>
          <a:p>
            <a:r>
              <a:rPr lang="en-US" dirty="0" smtClean="0"/>
              <a:t>beautiful</a:t>
            </a:r>
            <a:endParaRPr lang="en-US" dirty="0"/>
          </a:p>
        </p:txBody>
      </p:sp>
      <p:sp>
        <p:nvSpPr>
          <p:cNvPr id="37" name="TextBox 36"/>
          <p:cNvSpPr txBox="1"/>
          <p:nvPr/>
        </p:nvSpPr>
        <p:spPr>
          <a:xfrm>
            <a:off x="10310254" y="4493472"/>
            <a:ext cx="275492" cy="461665"/>
          </a:xfrm>
          <a:prstGeom prst="rect">
            <a:avLst/>
          </a:prstGeom>
          <a:noFill/>
        </p:spPr>
        <p:txBody>
          <a:bodyPr wrap="square" rtlCol="0">
            <a:spAutoFit/>
          </a:bodyPr>
          <a:lstStyle/>
          <a:p>
            <a:r>
              <a:rPr lang="en-US" sz="2400" dirty="0" smtClean="0">
                <a:solidFill>
                  <a:srgbClr val="FF0000"/>
                </a:solidFill>
              </a:rPr>
              <a:t>0</a:t>
            </a:r>
            <a:endParaRPr lang="en-US" sz="2400" dirty="0">
              <a:solidFill>
                <a:srgbClr val="FF0000"/>
              </a:solidFill>
            </a:endParaRPr>
          </a:p>
        </p:txBody>
      </p:sp>
      <p:sp>
        <p:nvSpPr>
          <p:cNvPr id="102" name="TextBox 101"/>
          <p:cNvSpPr txBox="1"/>
          <p:nvPr/>
        </p:nvSpPr>
        <p:spPr>
          <a:xfrm>
            <a:off x="10234688" y="4992433"/>
            <a:ext cx="275492" cy="461665"/>
          </a:xfrm>
          <a:prstGeom prst="rect">
            <a:avLst/>
          </a:prstGeom>
          <a:noFill/>
        </p:spPr>
        <p:txBody>
          <a:bodyPr wrap="square" rtlCol="0">
            <a:spAutoFit/>
          </a:bodyPr>
          <a:lstStyle/>
          <a:p>
            <a:r>
              <a:rPr lang="en-US" sz="2400" dirty="0" smtClean="0">
                <a:solidFill>
                  <a:srgbClr val="FF0000"/>
                </a:solidFill>
              </a:rPr>
              <a:t>1</a:t>
            </a:r>
            <a:endParaRPr lang="en-US" sz="2400" dirty="0">
              <a:solidFill>
                <a:srgbClr val="FF0000"/>
              </a:solidFill>
            </a:endParaRPr>
          </a:p>
        </p:txBody>
      </p:sp>
      <p:sp>
        <p:nvSpPr>
          <p:cNvPr id="103" name="TextBox 102"/>
          <p:cNvSpPr txBox="1"/>
          <p:nvPr/>
        </p:nvSpPr>
        <p:spPr>
          <a:xfrm>
            <a:off x="10240606" y="6011487"/>
            <a:ext cx="275492" cy="461665"/>
          </a:xfrm>
          <a:prstGeom prst="rect">
            <a:avLst/>
          </a:prstGeom>
          <a:noFill/>
        </p:spPr>
        <p:txBody>
          <a:bodyPr wrap="square" rtlCol="0">
            <a:spAutoFit/>
          </a:bodyPr>
          <a:lstStyle/>
          <a:p>
            <a:r>
              <a:rPr lang="en-US" sz="2400" dirty="0" smtClean="0">
                <a:solidFill>
                  <a:srgbClr val="FF0000"/>
                </a:solidFill>
              </a:rPr>
              <a:t>1</a:t>
            </a:r>
            <a:endParaRPr lang="en-US" sz="2400" dirty="0">
              <a:solidFill>
                <a:srgbClr val="FF0000"/>
              </a:solidFill>
            </a:endParaRPr>
          </a:p>
        </p:txBody>
      </p:sp>
      <p:sp>
        <p:nvSpPr>
          <p:cNvPr id="38" name="TextBox 37"/>
          <p:cNvSpPr txBox="1"/>
          <p:nvPr/>
        </p:nvSpPr>
        <p:spPr>
          <a:xfrm>
            <a:off x="6115987" y="6011487"/>
            <a:ext cx="1767590" cy="646331"/>
          </a:xfrm>
          <a:prstGeom prst="rect">
            <a:avLst/>
          </a:prstGeom>
          <a:solidFill>
            <a:schemeClr val="accent4">
              <a:lumMod val="20000"/>
              <a:lumOff val="80000"/>
            </a:schemeClr>
          </a:solidFill>
          <a:ln>
            <a:solidFill>
              <a:schemeClr val="accent2">
                <a:lumMod val="20000"/>
                <a:lumOff val="80000"/>
              </a:schemeClr>
            </a:solidFill>
          </a:ln>
        </p:spPr>
        <p:txBody>
          <a:bodyPr wrap="square" rtlCol="0">
            <a:spAutoFit/>
          </a:bodyPr>
          <a:lstStyle/>
          <a:p>
            <a:r>
              <a:rPr lang="en-US" dirty="0" smtClean="0"/>
              <a:t>Now the solution is </a:t>
            </a:r>
            <a:r>
              <a:rPr lang="en-US" dirty="0" err="1" smtClean="0">
                <a:solidFill>
                  <a:srgbClr val="FF0000"/>
                </a:solidFill>
              </a:rPr>
              <a:t>a+b</a:t>
            </a:r>
            <a:endParaRPr lang="en-US" dirty="0">
              <a:solidFill>
                <a:srgbClr val="FF0000"/>
              </a:solidFill>
            </a:endParaRPr>
          </a:p>
        </p:txBody>
      </p:sp>
      <p:cxnSp>
        <p:nvCxnSpPr>
          <p:cNvPr id="43" name="Straight Arrow Connector 42"/>
          <p:cNvCxnSpPr/>
          <p:nvPr/>
        </p:nvCxnSpPr>
        <p:spPr>
          <a:xfrm flipV="1">
            <a:off x="7360170" y="5697708"/>
            <a:ext cx="1095349" cy="3137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74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p:cNvSpPr/>
          <p:nvPr/>
        </p:nvSpPr>
        <p:spPr>
          <a:xfrm rot="2308014">
            <a:off x="8378899" y="1012483"/>
            <a:ext cx="2284511" cy="2350301"/>
          </a:xfrm>
          <a:prstGeom prst="parallelogram">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5594" t="26479" r="77349" b="46429"/>
          <a:stretch/>
        </p:blipFill>
        <p:spPr>
          <a:xfrm>
            <a:off x="838200" y="1142999"/>
            <a:ext cx="2426677" cy="2620108"/>
          </a:xfrm>
          <a:prstGeom prst="rect">
            <a:avLst/>
          </a:prstGeom>
        </p:spPr>
      </p:pic>
      <p:cxnSp>
        <p:nvCxnSpPr>
          <p:cNvPr id="6" name="Straight Arrow Connector 5"/>
          <p:cNvCxnSpPr/>
          <p:nvPr/>
        </p:nvCxnSpPr>
        <p:spPr>
          <a:xfrm flipH="1">
            <a:off x="2848708" y="2602523"/>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27938" y="2417857"/>
            <a:ext cx="2127738" cy="369332"/>
          </a:xfrm>
          <a:prstGeom prst="rect">
            <a:avLst/>
          </a:prstGeom>
          <a:noFill/>
        </p:spPr>
        <p:txBody>
          <a:bodyPr wrap="square" rtlCol="0">
            <a:spAutoFit/>
          </a:bodyPr>
          <a:lstStyle/>
          <a:p>
            <a:r>
              <a:rPr lang="en-US" dirty="0" smtClean="0"/>
              <a:t>beautiful</a:t>
            </a:r>
            <a:endParaRPr lang="en-US" dirty="0"/>
          </a:p>
        </p:txBody>
      </p:sp>
      <p:cxnSp>
        <p:nvCxnSpPr>
          <p:cNvPr id="9" name="Straight Arrow Connector 8"/>
          <p:cNvCxnSpPr/>
          <p:nvPr/>
        </p:nvCxnSpPr>
        <p:spPr>
          <a:xfrm flipH="1">
            <a:off x="1899138" y="931985"/>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8415" y="570393"/>
            <a:ext cx="1406769" cy="369332"/>
          </a:xfrm>
          <a:prstGeom prst="rect">
            <a:avLst/>
          </a:prstGeom>
          <a:noFill/>
        </p:spPr>
        <p:txBody>
          <a:bodyPr wrap="square" rtlCol="0">
            <a:spAutoFit/>
          </a:bodyPr>
          <a:lstStyle/>
          <a:p>
            <a:r>
              <a:rPr lang="en-US" dirty="0" smtClean="0"/>
              <a:t>ugly</a:t>
            </a:r>
            <a:endParaRPr lang="en-US" dirty="0"/>
          </a:p>
        </p:txBody>
      </p:sp>
      <p:cxnSp>
        <p:nvCxnSpPr>
          <p:cNvPr id="17" name="Straight Connector 16"/>
          <p:cNvCxnSpPr/>
          <p:nvPr/>
        </p:nvCxnSpPr>
        <p:spPr>
          <a:xfrm>
            <a:off x="6611815" y="4501662"/>
            <a:ext cx="3815862" cy="3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29400" y="2795954"/>
            <a:ext cx="2848708" cy="17057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611815" y="931985"/>
            <a:ext cx="0" cy="3604846"/>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9079527" y="4560272"/>
            <a:ext cx="5275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944710" y="4710865"/>
            <a:ext cx="375142" cy="369332"/>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11054862" y="8247098"/>
            <a:ext cx="375142" cy="369332"/>
          </a:xfrm>
          <a:prstGeom prst="rect">
            <a:avLst/>
          </a:prstGeom>
          <a:noFill/>
        </p:spPr>
        <p:txBody>
          <a:bodyPr wrap="square" rtlCol="0">
            <a:spAutoFit/>
          </a:bodyPr>
          <a:lstStyle/>
          <a:p>
            <a:r>
              <a:rPr lang="en-US" dirty="0" smtClean="0"/>
              <a:t>2</a:t>
            </a:r>
            <a:endParaRPr lang="en-US" dirty="0"/>
          </a:p>
        </p:txBody>
      </p:sp>
      <p:sp>
        <p:nvSpPr>
          <p:cNvPr id="41" name="TextBox 40"/>
          <p:cNvSpPr txBox="1"/>
          <p:nvPr/>
        </p:nvSpPr>
        <p:spPr>
          <a:xfrm>
            <a:off x="6265989" y="2171589"/>
            <a:ext cx="398581" cy="369332"/>
          </a:xfrm>
          <a:prstGeom prst="rect">
            <a:avLst/>
          </a:prstGeom>
          <a:noFill/>
        </p:spPr>
        <p:txBody>
          <a:bodyPr wrap="square" rtlCol="0">
            <a:spAutoFit/>
          </a:bodyPr>
          <a:lstStyle/>
          <a:p>
            <a:r>
              <a:rPr lang="en-US" dirty="0" smtClean="0"/>
              <a:t>1</a:t>
            </a:r>
            <a:endParaRPr lang="en-US" dirty="0"/>
          </a:p>
        </p:txBody>
      </p:sp>
      <p:cxnSp>
        <p:nvCxnSpPr>
          <p:cNvPr id="44" name="Straight Connector 43"/>
          <p:cNvCxnSpPr>
            <a:stCxn id="41" idx="3"/>
          </p:cNvCxnSpPr>
          <p:nvPr/>
        </p:nvCxnSpPr>
        <p:spPr>
          <a:xfrm>
            <a:off x="6664570" y="2356255"/>
            <a:ext cx="3763107" cy="6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9070201" y="1660129"/>
            <a:ext cx="18651" cy="2870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0199076" y="4553826"/>
            <a:ext cx="6940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585438" y="570393"/>
            <a:ext cx="0" cy="5726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493351" y="4490932"/>
            <a:ext cx="743218"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sp>
        <p:nvSpPr>
          <p:cNvPr id="58" name="TextBox 57"/>
          <p:cNvSpPr txBox="1"/>
          <p:nvPr/>
        </p:nvSpPr>
        <p:spPr>
          <a:xfrm>
            <a:off x="6002814" y="388042"/>
            <a:ext cx="743218" cy="646331"/>
          </a:xfrm>
          <a:prstGeom prst="rect">
            <a:avLst/>
          </a:prstGeom>
          <a:noFill/>
        </p:spPr>
        <p:txBody>
          <a:bodyPr wrap="square" rtlCol="0">
            <a:spAutoFit/>
          </a:bodyPr>
          <a:lstStyle/>
          <a:p>
            <a:r>
              <a:rPr lang="en-US" sz="3600" dirty="0" smtClean="0">
                <a:solidFill>
                  <a:srgbClr val="FF0000"/>
                </a:solidFill>
              </a:rPr>
              <a:t>b</a:t>
            </a:r>
            <a:endParaRPr lang="en-US" sz="3600" dirty="0">
              <a:solidFill>
                <a:srgbClr val="FF0000"/>
              </a:solidFill>
            </a:endParaRPr>
          </a:p>
        </p:txBody>
      </p:sp>
      <p:cxnSp>
        <p:nvCxnSpPr>
          <p:cNvPr id="60" name="Straight Arrow Connector 59"/>
          <p:cNvCxnSpPr/>
          <p:nvPr/>
        </p:nvCxnSpPr>
        <p:spPr>
          <a:xfrm flipV="1">
            <a:off x="9478108" y="2540921"/>
            <a:ext cx="492369" cy="2901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059931" y="2336443"/>
            <a:ext cx="743218" cy="646331"/>
          </a:xfrm>
          <a:prstGeom prst="rect">
            <a:avLst/>
          </a:prstGeom>
          <a:noFill/>
        </p:spPr>
        <p:txBody>
          <a:bodyPr wrap="square" rtlCol="0">
            <a:spAutoFit/>
          </a:bodyPr>
          <a:lstStyle/>
          <a:p>
            <a:r>
              <a:rPr lang="en-US" sz="3600" dirty="0" smtClean="0">
                <a:solidFill>
                  <a:srgbClr val="FF0000"/>
                </a:solidFill>
              </a:rPr>
              <a:t>c</a:t>
            </a:r>
            <a:endParaRPr lang="en-US" sz="3600" dirty="0">
              <a:solidFill>
                <a:srgbClr val="FF0000"/>
              </a:solidFill>
            </a:endParaRPr>
          </a:p>
        </p:txBody>
      </p:sp>
      <p:sp>
        <p:nvSpPr>
          <p:cNvPr id="62" name="Rounded Rectangle 61"/>
          <p:cNvSpPr/>
          <p:nvPr/>
        </p:nvSpPr>
        <p:spPr>
          <a:xfrm>
            <a:off x="5211774" y="4387918"/>
            <a:ext cx="342900" cy="437322"/>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cxnSp>
        <p:nvCxnSpPr>
          <p:cNvPr id="65" name="Straight Connector 64"/>
          <p:cNvCxnSpPr/>
          <p:nvPr/>
        </p:nvCxnSpPr>
        <p:spPr>
          <a:xfrm flipH="1" flipV="1">
            <a:off x="8641969" y="347651"/>
            <a:ext cx="18651" cy="2870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660620" y="3278272"/>
            <a:ext cx="3763107" cy="61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5855676" y="4501662"/>
            <a:ext cx="773724" cy="86164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4736587" y="5352776"/>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a=0,b=0,c=0</a:t>
            </a:r>
            <a:endParaRPr lang="en-US" sz="3200" dirty="0">
              <a:solidFill>
                <a:srgbClr val="FF0000"/>
              </a:solidFill>
            </a:endParaRPr>
          </a:p>
        </p:txBody>
      </p:sp>
      <p:sp>
        <p:nvSpPr>
          <p:cNvPr id="73" name="Rounded Rectangle 72"/>
          <p:cNvSpPr/>
          <p:nvPr/>
        </p:nvSpPr>
        <p:spPr>
          <a:xfrm>
            <a:off x="8223773" y="11161"/>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a=1,b=1,c=1</a:t>
            </a:r>
            <a:endParaRPr lang="en-US" sz="3200" dirty="0">
              <a:solidFill>
                <a:srgbClr val="FF0000"/>
              </a:solidFill>
            </a:endParaRPr>
          </a:p>
        </p:txBody>
      </p:sp>
      <p:cxnSp>
        <p:nvCxnSpPr>
          <p:cNvPr id="75" name="Straight Arrow Connector 74"/>
          <p:cNvCxnSpPr/>
          <p:nvPr/>
        </p:nvCxnSpPr>
        <p:spPr>
          <a:xfrm>
            <a:off x="10541212" y="592005"/>
            <a:ext cx="484598" cy="342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11556523" y="130423"/>
            <a:ext cx="369743" cy="330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47" name="Straight Connector 46"/>
          <p:cNvCxnSpPr/>
          <p:nvPr/>
        </p:nvCxnSpPr>
        <p:spPr>
          <a:xfrm>
            <a:off x="8611797" y="917075"/>
            <a:ext cx="3763107" cy="61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1009500" y="469036"/>
            <a:ext cx="18651" cy="2870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41" idx="3"/>
          </p:cNvCxnSpPr>
          <p:nvPr/>
        </p:nvCxnSpPr>
        <p:spPr>
          <a:xfrm flipV="1">
            <a:off x="6664570" y="968387"/>
            <a:ext cx="1977399" cy="138786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9070201" y="978531"/>
            <a:ext cx="1977399" cy="138786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048411" y="3253154"/>
            <a:ext cx="1977143" cy="132353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53351" y="4461845"/>
            <a:ext cx="811928" cy="5213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054862" y="347651"/>
            <a:ext cx="375142" cy="56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7415742" y="6037412"/>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a=1,b=0,c=0</a:t>
            </a:r>
            <a:endParaRPr lang="en-US" sz="3200" dirty="0">
              <a:solidFill>
                <a:srgbClr val="FF0000"/>
              </a:solidFill>
            </a:endParaRPr>
          </a:p>
        </p:txBody>
      </p:sp>
      <p:cxnSp>
        <p:nvCxnSpPr>
          <p:cNvPr id="16" name="Straight Arrow Connector 15"/>
          <p:cNvCxnSpPr/>
          <p:nvPr/>
        </p:nvCxnSpPr>
        <p:spPr>
          <a:xfrm flipV="1">
            <a:off x="8033899" y="4605991"/>
            <a:ext cx="1014512" cy="1431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9868196" y="5387371"/>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a=1,b=0,c=1</a:t>
            </a:r>
            <a:endParaRPr lang="en-US" sz="3200" dirty="0">
              <a:solidFill>
                <a:srgbClr val="FF0000"/>
              </a:solidFill>
            </a:endParaRPr>
          </a:p>
        </p:txBody>
      </p:sp>
      <p:cxnSp>
        <p:nvCxnSpPr>
          <p:cNvPr id="22" name="Straight Arrow Connector 21"/>
          <p:cNvCxnSpPr/>
          <p:nvPr/>
        </p:nvCxnSpPr>
        <p:spPr>
          <a:xfrm flipH="1" flipV="1">
            <a:off x="11025810" y="3399657"/>
            <a:ext cx="1166190" cy="1999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2738" y="2366399"/>
            <a:ext cx="1289543" cy="10256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870539" y="958358"/>
            <a:ext cx="2055897" cy="14199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529998" y="801163"/>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0899268" y="831755"/>
            <a:ext cx="247254" cy="2377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Oval 73"/>
          <p:cNvSpPr/>
          <p:nvPr/>
        </p:nvSpPr>
        <p:spPr>
          <a:xfrm>
            <a:off x="8976538" y="2267436"/>
            <a:ext cx="247254" cy="2377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0903933" y="3157626"/>
            <a:ext cx="247254" cy="237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9868196" y="939725"/>
            <a:ext cx="1175168" cy="105643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9096243" y="2021910"/>
            <a:ext cx="1947121" cy="13816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465279" y="2267436"/>
            <a:ext cx="280753" cy="273485"/>
          </a:xfrm>
          <a:prstGeom prst="ellipse">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478187" y="4387918"/>
            <a:ext cx="280753" cy="273485"/>
          </a:xfrm>
          <a:prstGeom prst="ellipse">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8984910" y="4417280"/>
            <a:ext cx="280753" cy="2734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8501592" y="3109733"/>
            <a:ext cx="280753" cy="273485"/>
          </a:xfrm>
          <a:prstGeom prst="ellipse">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flipV="1">
            <a:off x="4402314" y="2623283"/>
            <a:ext cx="3832845" cy="125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18114" y="3390442"/>
            <a:ext cx="1702335" cy="923330"/>
          </a:xfrm>
          <a:prstGeom prst="rect">
            <a:avLst/>
          </a:prstGeom>
          <a:noFill/>
        </p:spPr>
        <p:txBody>
          <a:bodyPr wrap="square" rtlCol="0">
            <a:spAutoFit/>
          </a:bodyPr>
          <a:lstStyle/>
          <a:p>
            <a:r>
              <a:rPr lang="en-US" dirty="0" smtClean="0"/>
              <a:t>This plane is a two dimensional cut</a:t>
            </a:r>
            <a:endParaRPr lang="en-US" dirty="0"/>
          </a:p>
        </p:txBody>
      </p:sp>
      <p:sp>
        <p:nvSpPr>
          <p:cNvPr id="55" name="Rounded Rectangle 54"/>
          <p:cNvSpPr/>
          <p:nvPr/>
        </p:nvSpPr>
        <p:spPr>
          <a:xfrm>
            <a:off x="3612378" y="286527"/>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a=1,b=1,c=0</a:t>
            </a:r>
            <a:endParaRPr lang="en-US" sz="3200" dirty="0">
              <a:solidFill>
                <a:srgbClr val="FF0000"/>
              </a:solidFill>
            </a:endParaRPr>
          </a:p>
        </p:txBody>
      </p:sp>
      <p:sp>
        <p:nvSpPr>
          <p:cNvPr id="14" name="Round Single Corner Rectangle 13"/>
          <p:cNvSpPr/>
          <p:nvPr/>
        </p:nvSpPr>
        <p:spPr>
          <a:xfrm>
            <a:off x="1410142" y="2602523"/>
            <a:ext cx="1579243" cy="507210"/>
          </a:xfrm>
          <a:prstGeom prst="round1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82642" y="2675463"/>
            <a:ext cx="213312" cy="369332"/>
          </a:xfrm>
          <a:prstGeom prst="rect">
            <a:avLst/>
          </a:prstGeom>
          <a:noFill/>
        </p:spPr>
        <p:txBody>
          <a:bodyPr wrap="square" rtlCol="0">
            <a:spAutoFit/>
          </a:bodyPr>
          <a:lstStyle/>
          <a:p>
            <a:r>
              <a:rPr lang="en-US" dirty="0" smtClean="0"/>
              <a:t>1</a:t>
            </a:r>
            <a:endParaRPr lang="en-US" dirty="0"/>
          </a:p>
        </p:txBody>
      </p:sp>
      <p:sp>
        <p:nvSpPr>
          <p:cNvPr id="63" name="TextBox 62"/>
          <p:cNvSpPr txBox="1"/>
          <p:nvPr/>
        </p:nvSpPr>
        <p:spPr>
          <a:xfrm>
            <a:off x="1688727" y="2671462"/>
            <a:ext cx="213312" cy="369332"/>
          </a:xfrm>
          <a:prstGeom prst="rect">
            <a:avLst/>
          </a:prstGeom>
          <a:noFill/>
        </p:spPr>
        <p:txBody>
          <a:bodyPr wrap="square" rtlCol="0">
            <a:spAutoFit/>
          </a:bodyPr>
          <a:lstStyle/>
          <a:p>
            <a:r>
              <a:rPr lang="en-US" dirty="0" smtClean="0"/>
              <a:t>1</a:t>
            </a:r>
            <a:endParaRPr lang="en-US" dirty="0"/>
          </a:p>
        </p:txBody>
      </p:sp>
      <p:sp>
        <p:nvSpPr>
          <p:cNvPr id="2" name="TextBox 1"/>
          <p:cNvSpPr txBox="1"/>
          <p:nvPr/>
        </p:nvSpPr>
        <p:spPr>
          <a:xfrm>
            <a:off x="1" y="4492948"/>
            <a:ext cx="4410736" cy="1938992"/>
          </a:xfrm>
          <a:prstGeom prst="rect">
            <a:avLst/>
          </a:prstGeom>
          <a:solidFill>
            <a:schemeClr val="accent1">
              <a:lumMod val="20000"/>
              <a:lumOff val="80000"/>
            </a:schemeClr>
          </a:solidFill>
        </p:spPr>
        <p:txBody>
          <a:bodyPr wrap="square" rtlCol="0">
            <a:spAutoFit/>
          </a:bodyPr>
          <a:lstStyle/>
          <a:p>
            <a:r>
              <a:rPr lang="en-US" sz="2400" dirty="0" smtClean="0"/>
              <a:t>However if we assume that probability of zeros is 6/8 and probability of ones is 2/8 then the good solution is shown in right, which corresponds to </a:t>
            </a:r>
            <a:r>
              <a:rPr lang="en-US" sz="2400" dirty="0" smtClean="0">
                <a:solidFill>
                  <a:srgbClr val="FF0000"/>
                </a:solidFill>
                <a:effectLst>
                  <a:outerShdw blurRad="38100" dist="38100" dir="2700000" algn="tl">
                    <a:srgbClr val="000000">
                      <a:alpha val="43137"/>
                    </a:srgbClr>
                  </a:outerShdw>
                </a:effectLst>
              </a:rPr>
              <a:t>f = ab.</a:t>
            </a:r>
            <a:endParaRPr lang="en-US" sz="2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70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34105"/>
          </a:xfrm>
          <a:solidFill>
            <a:srgbClr val="FFFF00"/>
          </a:solidFill>
        </p:spPr>
        <p:txBody>
          <a:bodyPr>
            <a:normAutofit/>
          </a:bodyPr>
          <a:lstStyle/>
          <a:p>
            <a:pPr algn="ctr"/>
            <a:r>
              <a:rPr lang="en-US" b="1" dirty="0" smtClean="0">
                <a:solidFill>
                  <a:srgbClr val="FF0000"/>
                </a:solidFill>
                <a:effectLst>
                  <a:outerShdw blurRad="38100" dist="38100" dir="2700000" algn="tl">
                    <a:srgbClr val="000000">
                      <a:alpha val="43137"/>
                    </a:srgbClr>
                  </a:outerShdw>
                </a:effectLst>
              </a:rPr>
              <a:t>It is useful to be able to visualize data and methods in more dimensions to create new algorithms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863" y="1634105"/>
            <a:ext cx="10515600" cy="3748698"/>
          </a:xfrm>
          <a:ln w="57150">
            <a:solidFill>
              <a:schemeClr val="accent5"/>
            </a:solidFill>
          </a:ln>
        </p:spPr>
        <p:txBody>
          <a:bodyPr/>
          <a:lstStyle/>
          <a:p>
            <a:r>
              <a:rPr lang="en-US" dirty="0" smtClean="0"/>
              <a:t>For more than 2 dimensions it is easy to draw 3 Dimensional Space</a:t>
            </a:r>
          </a:p>
          <a:p>
            <a:r>
              <a:rPr lang="en-US" dirty="0" smtClean="0"/>
              <a:t>Not possible for more dimensions</a:t>
            </a:r>
          </a:p>
          <a:p>
            <a:r>
              <a:rPr lang="en-US" dirty="0" smtClean="0"/>
              <a:t>But we can draw Marquand Charts for few values of logic and few dimensions, 3  - 5</a:t>
            </a:r>
          </a:p>
          <a:p>
            <a:r>
              <a:rPr lang="en-US" dirty="0" smtClean="0"/>
              <a:t>Then we can derive formulas and create methods which we cannot check visually on figures.</a:t>
            </a:r>
          </a:p>
          <a:p>
            <a:r>
              <a:rPr lang="en-US" dirty="0" smtClean="0"/>
              <a:t>But we can analyze the quality of their behavior on real Machine Learning Data.</a:t>
            </a:r>
            <a:endParaRPr lang="en-US" dirty="0"/>
          </a:p>
        </p:txBody>
      </p:sp>
      <p:sp>
        <p:nvSpPr>
          <p:cNvPr id="4" name="TextBox 3"/>
          <p:cNvSpPr txBox="1"/>
          <p:nvPr/>
        </p:nvSpPr>
        <p:spPr>
          <a:xfrm>
            <a:off x="838200" y="5620509"/>
            <a:ext cx="10471383" cy="923330"/>
          </a:xfrm>
          <a:prstGeom prst="rect">
            <a:avLst/>
          </a:prstGeom>
          <a:solidFill>
            <a:schemeClr val="bg2"/>
          </a:solidFill>
        </p:spPr>
        <p:txBody>
          <a:bodyPr wrap="square" rtlCol="0">
            <a:spAutoFit/>
          </a:bodyPr>
          <a:lstStyle/>
          <a:p>
            <a:pPr marL="342900" indent="-342900">
              <a:buFont typeface="+mj-lt"/>
              <a:buAutoNum type="arabicPeriod"/>
            </a:pPr>
            <a:r>
              <a:rPr lang="en-US" dirty="0" smtClean="0"/>
              <a:t>A so-so student project is to use existing tools and data</a:t>
            </a:r>
          </a:p>
          <a:p>
            <a:pPr marL="342900" indent="-342900">
              <a:buFont typeface="+mj-lt"/>
              <a:buAutoNum type="arabicPeriod"/>
            </a:pPr>
            <a:r>
              <a:rPr lang="en-US" dirty="0" smtClean="0"/>
              <a:t>A better student project is to invent a new tool or find/create new ML data</a:t>
            </a:r>
          </a:p>
          <a:p>
            <a:pPr marL="342900" indent="-342900">
              <a:buFont typeface="+mj-lt"/>
              <a:buAutoNum type="arabicPeriod"/>
            </a:pPr>
            <a:r>
              <a:rPr lang="en-US" dirty="0" smtClean="0"/>
              <a:t>The best is to find a new topic and create a new method (rare)</a:t>
            </a:r>
            <a:endParaRPr lang="en-US" dirty="0"/>
          </a:p>
        </p:txBody>
      </p:sp>
    </p:spTree>
    <p:extLst>
      <p:ext uri="{BB962C8B-B14F-4D97-AF65-F5344CB8AC3E}">
        <p14:creationId xmlns:p14="http://schemas.microsoft.com/office/powerpoint/2010/main" val="400186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89891"/>
          </a:xfrm>
          <a:solidFill>
            <a:srgbClr val="FFFF00"/>
          </a:solidFill>
        </p:spPr>
        <p:txBody>
          <a:bodyPr/>
          <a:lstStyle/>
          <a:p>
            <a:pPr algn="ctr"/>
            <a:r>
              <a:rPr lang="en-US" dirty="0" smtClean="0"/>
              <a:t>Conclusion on visualization</a:t>
            </a:r>
            <a:endParaRPr lang="en-US" dirty="0"/>
          </a:p>
        </p:txBody>
      </p:sp>
      <p:sp>
        <p:nvSpPr>
          <p:cNvPr id="3" name="Content Placeholder 2"/>
          <p:cNvSpPr>
            <a:spLocks noGrp="1"/>
          </p:cNvSpPr>
          <p:nvPr>
            <p:ph idx="1"/>
          </p:nvPr>
        </p:nvSpPr>
        <p:spPr>
          <a:xfrm>
            <a:off x="607290" y="1271443"/>
            <a:ext cx="10515600" cy="4351338"/>
          </a:xfrm>
        </p:spPr>
        <p:txBody>
          <a:bodyPr/>
          <a:lstStyle/>
          <a:p>
            <a:pPr marL="514350" indent="-514350">
              <a:buFont typeface="+mj-lt"/>
              <a:buAutoNum type="arabicPeriod"/>
            </a:pPr>
            <a:r>
              <a:rPr lang="en-US" dirty="0" err="1" smtClean="0"/>
              <a:t>Kmaps</a:t>
            </a:r>
            <a:r>
              <a:rPr lang="en-US" dirty="0" smtClean="0"/>
              <a:t> are good for many Boolean variables.</a:t>
            </a:r>
          </a:p>
          <a:p>
            <a:pPr marL="514350" indent="-514350">
              <a:buFont typeface="+mj-lt"/>
              <a:buAutoNum type="arabicPeriod"/>
            </a:pPr>
            <a:r>
              <a:rPr lang="en-US" dirty="0" smtClean="0"/>
              <a:t>Marquand charts are good for 4-6 ternary variables or mixed variables with small number of values.</a:t>
            </a:r>
          </a:p>
          <a:p>
            <a:pPr marL="514350" indent="-514350">
              <a:buFont typeface="+mj-lt"/>
              <a:buAutoNum type="arabicPeriod"/>
            </a:pPr>
            <a:r>
              <a:rPr lang="en-US" dirty="0" smtClean="0"/>
              <a:t>Euclidean spaces, two- or three- dimensional are good to illustrate geometrical properties of separating planes.</a:t>
            </a:r>
          </a:p>
          <a:p>
            <a:pPr marL="514350" indent="-514350">
              <a:buFont typeface="+mj-lt"/>
              <a:buAutoNum type="arabicPeriod"/>
            </a:pPr>
            <a:r>
              <a:rPr lang="en-US" dirty="0" smtClean="0"/>
              <a:t>You should mix all these types of representations to explain algorithms and illustrate data.</a:t>
            </a:r>
            <a:endParaRPr lang="en-US" dirty="0"/>
          </a:p>
        </p:txBody>
      </p:sp>
    </p:spTree>
    <p:extLst>
      <p:ext uri="{BB962C8B-B14F-4D97-AF65-F5344CB8AC3E}">
        <p14:creationId xmlns:p14="http://schemas.microsoft.com/office/powerpoint/2010/main" val="231452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2651125"/>
            <a:ext cx="10885714" cy="3292475"/>
          </a:xfrm>
          <a:solidFill>
            <a:srgbClr val="FFFF00"/>
          </a:solidFill>
        </p:spPr>
        <p:txBody>
          <a:bodyPr>
            <a:noAutofit/>
          </a:bodyPr>
          <a:lstStyle/>
          <a:p>
            <a:pPr algn="ctr"/>
            <a:r>
              <a:rPr lang="en-US" sz="11500" b="1" dirty="0" smtClean="0">
                <a:solidFill>
                  <a:srgbClr val="FF0000"/>
                </a:solidFill>
                <a:effectLst>
                  <a:outerShdw blurRad="38100" dist="38100" dir="2700000" algn="tl">
                    <a:srgbClr val="000000">
                      <a:alpha val="43137"/>
                    </a:srgbClr>
                  </a:outerShdw>
                </a:effectLst>
              </a:rPr>
              <a:t>DECISION RULES EXTRACTION</a:t>
            </a:r>
            <a:endParaRPr lang="en-US"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78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877" y="1"/>
            <a:ext cx="8927123" cy="801598"/>
          </a:xfrm>
          <a:solidFill>
            <a:srgbClr val="FFFF00"/>
          </a:solidFill>
        </p:spPr>
        <p:txBody>
          <a:bodyPr>
            <a:normAutofit/>
          </a:bodyPr>
          <a:lstStyle/>
          <a:p>
            <a:r>
              <a:rPr lang="en-US" sz="4000" b="1" dirty="0" smtClean="0">
                <a:solidFill>
                  <a:srgbClr val="FF0000"/>
                </a:solidFill>
                <a:effectLst>
                  <a:outerShdw blurRad="38100" dist="38100" dir="2700000" algn="tl">
                    <a:srgbClr val="000000">
                      <a:alpha val="43137"/>
                    </a:srgbClr>
                  </a:outerShdw>
                </a:effectLst>
              </a:rPr>
              <a:t>WHAT CAN I LEARN FROM THESE DATA?</a:t>
            </a:r>
            <a:endParaRPr lang="en-US" sz="4000"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15594" t="26479" r="77349" b="46429"/>
          <a:stretch/>
        </p:blipFill>
        <p:spPr>
          <a:xfrm>
            <a:off x="838200" y="1142999"/>
            <a:ext cx="2426677" cy="2620108"/>
          </a:xfrm>
          <a:prstGeom prst="rect">
            <a:avLst/>
          </a:prstGeom>
        </p:spPr>
      </p:pic>
      <p:cxnSp>
        <p:nvCxnSpPr>
          <p:cNvPr id="6" name="Straight Arrow Connector 5"/>
          <p:cNvCxnSpPr/>
          <p:nvPr/>
        </p:nvCxnSpPr>
        <p:spPr>
          <a:xfrm flipH="1">
            <a:off x="2848708" y="2602523"/>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27938" y="2417857"/>
            <a:ext cx="2127738" cy="369332"/>
          </a:xfrm>
          <a:prstGeom prst="rect">
            <a:avLst/>
          </a:prstGeom>
          <a:noFill/>
        </p:spPr>
        <p:txBody>
          <a:bodyPr wrap="square" rtlCol="0">
            <a:spAutoFit/>
          </a:bodyPr>
          <a:lstStyle/>
          <a:p>
            <a:r>
              <a:rPr lang="en-US" dirty="0" smtClean="0"/>
              <a:t>beautiful</a:t>
            </a:r>
            <a:endParaRPr lang="en-US" dirty="0"/>
          </a:p>
        </p:txBody>
      </p:sp>
      <p:cxnSp>
        <p:nvCxnSpPr>
          <p:cNvPr id="9" name="Straight Arrow Connector 8"/>
          <p:cNvCxnSpPr/>
          <p:nvPr/>
        </p:nvCxnSpPr>
        <p:spPr>
          <a:xfrm flipH="1">
            <a:off x="1899138" y="931985"/>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8415" y="570393"/>
            <a:ext cx="1406769" cy="369332"/>
          </a:xfrm>
          <a:prstGeom prst="rect">
            <a:avLst/>
          </a:prstGeom>
          <a:noFill/>
        </p:spPr>
        <p:txBody>
          <a:bodyPr wrap="square" rtlCol="0">
            <a:spAutoFit/>
          </a:bodyPr>
          <a:lstStyle/>
          <a:p>
            <a:r>
              <a:rPr lang="en-US" dirty="0" smtClean="0"/>
              <a:t>ugly</a:t>
            </a:r>
            <a:endParaRPr lang="en-US" dirty="0"/>
          </a:p>
        </p:txBody>
      </p:sp>
      <p:pic>
        <p:nvPicPr>
          <p:cNvPr id="11" name="Picture 10"/>
          <p:cNvPicPr>
            <a:picLocks noChangeAspect="1"/>
          </p:cNvPicPr>
          <p:nvPr/>
        </p:nvPicPr>
        <p:blipFill rotWithShape="1">
          <a:blip r:embed="rId2"/>
          <a:srcRect l="15594" t="26479" r="77349" b="46429"/>
          <a:stretch/>
        </p:blipFill>
        <p:spPr>
          <a:xfrm>
            <a:off x="5773615" y="3036276"/>
            <a:ext cx="2426677" cy="2620108"/>
          </a:xfrm>
          <a:prstGeom prst="rect">
            <a:avLst/>
          </a:prstGeom>
        </p:spPr>
      </p:pic>
      <p:sp>
        <p:nvSpPr>
          <p:cNvPr id="12" name="Rounded Rectangle 11"/>
          <p:cNvSpPr/>
          <p:nvPr/>
        </p:nvSpPr>
        <p:spPr>
          <a:xfrm>
            <a:off x="7280031" y="4431323"/>
            <a:ext cx="562707" cy="5451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642839" y="4161664"/>
            <a:ext cx="2127738" cy="369332"/>
          </a:xfrm>
          <a:prstGeom prst="rect">
            <a:avLst/>
          </a:prstGeom>
          <a:noFill/>
        </p:spPr>
        <p:txBody>
          <a:bodyPr wrap="square" rtlCol="0">
            <a:spAutoFit/>
          </a:bodyPr>
          <a:lstStyle/>
          <a:p>
            <a:r>
              <a:rPr lang="en-US" dirty="0" smtClean="0"/>
              <a:t>beautiful</a:t>
            </a:r>
            <a:endParaRPr lang="en-US" dirty="0"/>
          </a:p>
        </p:txBody>
      </p:sp>
      <p:cxnSp>
        <p:nvCxnSpPr>
          <p:cNvPr id="15" name="Straight Arrow Connector 14"/>
          <p:cNvCxnSpPr>
            <a:stCxn id="13" idx="1"/>
            <a:endCxn id="12" idx="3"/>
          </p:cNvCxnSpPr>
          <p:nvPr/>
        </p:nvCxnSpPr>
        <p:spPr>
          <a:xfrm flipH="1">
            <a:off x="7842738" y="4346330"/>
            <a:ext cx="800101" cy="357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20707" y="3506637"/>
            <a:ext cx="422031" cy="369332"/>
          </a:xfrm>
          <a:prstGeom prst="rect">
            <a:avLst/>
          </a:prstGeom>
          <a:noFill/>
          <a:ln>
            <a:solidFill>
              <a:srgbClr val="FF0000"/>
            </a:solidFill>
          </a:ln>
        </p:spPr>
        <p:txBody>
          <a:bodyPr wrap="square" rtlCol="0">
            <a:spAutoFit/>
          </a:bodyPr>
          <a:lstStyle/>
          <a:p>
            <a:r>
              <a:rPr lang="en-US" dirty="0" smtClean="0">
                <a:solidFill>
                  <a:srgbClr val="FF0000"/>
                </a:solidFill>
              </a:rPr>
              <a:t>0</a:t>
            </a:r>
            <a:endParaRPr lang="en-US" dirty="0">
              <a:solidFill>
                <a:srgbClr val="FF0000"/>
              </a:solidFill>
            </a:endParaRPr>
          </a:p>
        </p:txBody>
      </p:sp>
      <p:sp>
        <p:nvSpPr>
          <p:cNvPr id="17" name="TextBox 16"/>
          <p:cNvSpPr txBox="1"/>
          <p:nvPr/>
        </p:nvSpPr>
        <p:spPr>
          <a:xfrm>
            <a:off x="7467597" y="3993152"/>
            <a:ext cx="422031" cy="369332"/>
          </a:xfrm>
          <a:prstGeom prst="rect">
            <a:avLst/>
          </a:prstGeom>
          <a:noFill/>
          <a:ln>
            <a:solidFill>
              <a:srgbClr val="FF0000"/>
            </a:solidFill>
          </a:ln>
        </p:spPr>
        <p:txBody>
          <a:bodyPr wrap="square" rtlCol="0">
            <a:spAutoFit/>
          </a:bodyPr>
          <a:lstStyle/>
          <a:p>
            <a:r>
              <a:rPr lang="en-US" dirty="0" smtClean="0">
                <a:solidFill>
                  <a:srgbClr val="FF0000"/>
                </a:solidFill>
              </a:rPr>
              <a:t>0</a:t>
            </a:r>
            <a:endParaRPr lang="en-US" dirty="0">
              <a:solidFill>
                <a:srgbClr val="FF0000"/>
              </a:solidFill>
            </a:endParaRPr>
          </a:p>
        </p:txBody>
      </p:sp>
      <p:sp>
        <p:nvSpPr>
          <p:cNvPr id="18" name="TextBox 17"/>
          <p:cNvSpPr txBox="1"/>
          <p:nvPr/>
        </p:nvSpPr>
        <p:spPr>
          <a:xfrm>
            <a:off x="6441826" y="4075212"/>
            <a:ext cx="422031" cy="369332"/>
          </a:xfrm>
          <a:prstGeom prst="rect">
            <a:avLst/>
          </a:prstGeom>
          <a:noFill/>
          <a:ln>
            <a:solidFill>
              <a:srgbClr val="FF0000"/>
            </a:solidFill>
          </a:ln>
        </p:spPr>
        <p:txBody>
          <a:bodyPr wrap="square" rtlCol="0">
            <a:spAutoFit/>
          </a:bodyPr>
          <a:lstStyle/>
          <a:p>
            <a:r>
              <a:rPr lang="en-US" dirty="0" smtClean="0">
                <a:solidFill>
                  <a:srgbClr val="FF0000"/>
                </a:solidFill>
              </a:rPr>
              <a:t>0</a:t>
            </a:r>
            <a:endParaRPr lang="en-US" dirty="0">
              <a:solidFill>
                <a:srgbClr val="FF0000"/>
              </a:solidFill>
            </a:endParaRPr>
          </a:p>
        </p:txBody>
      </p:sp>
      <p:sp>
        <p:nvSpPr>
          <p:cNvPr id="19" name="TextBox 18"/>
          <p:cNvSpPr txBox="1"/>
          <p:nvPr/>
        </p:nvSpPr>
        <p:spPr>
          <a:xfrm>
            <a:off x="6594226" y="4579312"/>
            <a:ext cx="422031" cy="369332"/>
          </a:xfrm>
          <a:prstGeom prst="rect">
            <a:avLst/>
          </a:prstGeom>
          <a:noFill/>
          <a:ln>
            <a:solidFill>
              <a:srgbClr val="FF0000"/>
            </a:solidFill>
          </a:ln>
        </p:spPr>
        <p:txBody>
          <a:bodyPr wrap="square" rtlCol="0">
            <a:spAutoFit/>
          </a:bodyPr>
          <a:lstStyle/>
          <a:p>
            <a:r>
              <a:rPr lang="en-US" dirty="0" smtClean="0">
                <a:solidFill>
                  <a:srgbClr val="FF0000"/>
                </a:solidFill>
              </a:rPr>
              <a:t>0</a:t>
            </a:r>
            <a:endParaRPr lang="en-US" dirty="0">
              <a:solidFill>
                <a:srgbClr val="FF0000"/>
              </a:solidFill>
            </a:endParaRPr>
          </a:p>
        </p:txBody>
      </p:sp>
      <p:sp>
        <p:nvSpPr>
          <p:cNvPr id="20" name="TextBox 19"/>
          <p:cNvSpPr txBox="1"/>
          <p:nvPr/>
        </p:nvSpPr>
        <p:spPr>
          <a:xfrm>
            <a:off x="6588361" y="5083412"/>
            <a:ext cx="422031" cy="369332"/>
          </a:xfrm>
          <a:prstGeom prst="rect">
            <a:avLst/>
          </a:prstGeom>
          <a:noFill/>
          <a:ln>
            <a:solidFill>
              <a:srgbClr val="FF0000"/>
            </a:solidFill>
          </a:ln>
        </p:spPr>
        <p:txBody>
          <a:bodyPr wrap="square" rtlCol="0">
            <a:spAutoFit/>
          </a:bodyPr>
          <a:lstStyle/>
          <a:p>
            <a:r>
              <a:rPr lang="en-US" dirty="0" smtClean="0">
                <a:solidFill>
                  <a:srgbClr val="FF0000"/>
                </a:solidFill>
              </a:rPr>
              <a:t>0</a:t>
            </a:r>
            <a:endParaRPr lang="en-US" dirty="0">
              <a:solidFill>
                <a:srgbClr val="FF0000"/>
              </a:solidFill>
            </a:endParaRPr>
          </a:p>
        </p:txBody>
      </p:sp>
      <p:sp>
        <p:nvSpPr>
          <p:cNvPr id="21" name="TextBox 20"/>
          <p:cNvSpPr txBox="1"/>
          <p:nvPr/>
        </p:nvSpPr>
        <p:spPr>
          <a:xfrm>
            <a:off x="7391400" y="5130302"/>
            <a:ext cx="422031" cy="369332"/>
          </a:xfrm>
          <a:prstGeom prst="rect">
            <a:avLst/>
          </a:prstGeom>
          <a:noFill/>
          <a:ln>
            <a:solidFill>
              <a:srgbClr val="FF0000"/>
            </a:solidFill>
          </a:ln>
        </p:spPr>
        <p:txBody>
          <a:bodyPr wrap="square" rtlCol="0">
            <a:spAutoFit/>
          </a:bodyPr>
          <a:lstStyle/>
          <a:p>
            <a:r>
              <a:rPr lang="en-US" dirty="0" smtClean="0">
                <a:solidFill>
                  <a:srgbClr val="FF0000"/>
                </a:solidFill>
              </a:rPr>
              <a:t>0</a:t>
            </a:r>
            <a:endParaRPr lang="en-US" dirty="0">
              <a:solidFill>
                <a:srgbClr val="FF0000"/>
              </a:solidFill>
            </a:endParaRPr>
          </a:p>
        </p:txBody>
      </p:sp>
      <p:sp>
        <p:nvSpPr>
          <p:cNvPr id="22" name="TextBox 21"/>
          <p:cNvSpPr txBox="1"/>
          <p:nvPr/>
        </p:nvSpPr>
        <p:spPr>
          <a:xfrm>
            <a:off x="7236069" y="6228243"/>
            <a:ext cx="1406769" cy="369332"/>
          </a:xfrm>
          <a:prstGeom prst="rect">
            <a:avLst/>
          </a:prstGeom>
          <a:noFill/>
        </p:spPr>
        <p:txBody>
          <a:bodyPr wrap="square" rtlCol="0">
            <a:spAutoFit/>
          </a:bodyPr>
          <a:lstStyle/>
          <a:p>
            <a:r>
              <a:rPr lang="en-US" dirty="0" smtClean="0"/>
              <a:t>ugly</a:t>
            </a:r>
            <a:endParaRPr lang="en-US" dirty="0"/>
          </a:p>
        </p:txBody>
      </p:sp>
      <p:cxnSp>
        <p:nvCxnSpPr>
          <p:cNvPr id="24" name="Straight Arrow Connector 23"/>
          <p:cNvCxnSpPr/>
          <p:nvPr/>
        </p:nvCxnSpPr>
        <p:spPr>
          <a:xfrm flipH="1" flipV="1">
            <a:off x="6986953" y="5452744"/>
            <a:ext cx="480644" cy="67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255370" y="5131815"/>
            <a:ext cx="2508738" cy="1384995"/>
          </a:xfrm>
          <a:prstGeom prst="rect">
            <a:avLst/>
          </a:prstGeom>
          <a:solidFill>
            <a:schemeClr val="bg2"/>
          </a:solidFill>
        </p:spPr>
        <p:txBody>
          <a:bodyPr wrap="square" rtlCol="0">
            <a:spAutoFit/>
          </a:bodyPr>
          <a:lstStyle/>
          <a:p>
            <a:r>
              <a:rPr lang="en-US" sz="2800" dirty="0" smtClean="0"/>
              <a:t>All other ugly, not very reasonable!</a:t>
            </a:r>
            <a:endParaRPr lang="en-US" sz="2800" dirty="0"/>
          </a:p>
        </p:txBody>
      </p:sp>
      <p:sp>
        <p:nvSpPr>
          <p:cNvPr id="26" name="Right Arrow 25"/>
          <p:cNvSpPr/>
          <p:nvPr/>
        </p:nvSpPr>
        <p:spPr>
          <a:xfrm rot="943722">
            <a:off x="2637692" y="4161664"/>
            <a:ext cx="2831123" cy="542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8697" y="782024"/>
            <a:ext cx="6648282" cy="2308324"/>
          </a:xfrm>
          <a:prstGeom prst="rect">
            <a:avLst/>
          </a:prstGeom>
          <a:solidFill>
            <a:schemeClr val="accent1">
              <a:lumMod val="20000"/>
              <a:lumOff val="80000"/>
            </a:schemeClr>
          </a:solidFill>
        </p:spPr>
        <p:txBody>
          <a:bodyPr wrap="square" rtlCol="0">
            <a:spAutoFit/>
          </a:bodyPr>
          <a:lstStyle/>
          <a:p>
            <a:pPr marL="457200" indent="-457200">
              <a:buFont typeface="+mj-lt"/>
              <a:buAutoNum type="arabicPeriod"/>
            </a:pPr>
            <a:r>
              <a:rPr lang="en-US" sz="2400" dirty="0" smtClean="0"/>
              <a:t>Assume that I know nothing about  what is hidden under don’t cares.</a:t>
            </a:r>
          </a:p>
          <a:p>
            <a:pPr marL="457200" indent="-457200">
              <a:buFont typeface="+mj-lt"/>
              <a:buAutoNum type="arabicPeriod"/>
            </a:pPr>
            <a:r>
              <a:rPr lang="en-US" sz="2400" dirty="0" smtClean="0"/>
              <a:t>Assuming that there is only one beautiful person as below is statistically wrong.</a:t>
            </a:r>
          </a:p>
          <a:p>
            <a:pPr marL="457200" indent="-457200">
              <a:buFont typeface="+mj-lt"/>
              <a:buAutoNum type="arabicPeriod"/>
            </a:pPr>
            <a:r>
              <a:rPr lang="en-US" sz="2400" dirty="0" smtClean="0"/>
              <a:t>But if I know that 7/8 people are ugly, this is a good choice</a:t>
            </a:r>
            <a:endParaRPr lang="en-US" sz="2400" dirty="0"/>
          </a:p>
        </p:txBody>
      </p:sp>
    </p:spTree>
    <p:extLst>
      <p:ext uri="{BB962C8B-B14F-4D97-AF65-F5344CB8AC3E}">
        <p14:creationId xmlns:p14="http://schemas.microsoft.com/office/powerpoint/2010/main" val="163595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76" y="110148"/>
            <a:ext cx="11752385" cy="1325563"/>
          </a:xfrm>
          <a:solidFill>
            <a:schemeClr val="bg2"/>
          </a:solidFill>
        </p:spPr>
        <p:txBody>
          <a:bodyPr/>
          <a:lstStyle/>
          <a:p>
            <a:r>
              <a:rPr lang="en-US" dirty="0" smtClean="0"/>
              <a:t>For students to remember about your projects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You have to understand a method in order to verify correct behavior of your tool</a:t>
            </a:r>
          </a:p>
          <a:p>
            <a:pPr marL="514350" indent="-514350">
              <a:buFont typeface="+mj-lt"/>
              <a:buAutoNum type="arabicPeriod"/>
            </a:pPr>
            <a:r>
              <a:rPr lang="en-US" dirty="0" smtClean="0"/>
              <a:t>You have to explain the method that you use to have good </a:t>
            </a:r>
            <a:r>
              <a:rPr lang="en-US" dirty="0" err="1" smtClean="0"/>
              <a:t>eval</a:t>
            </a:r>
            <a:r>
              <a:rPr lang="en-US" dirty="0" smtClean="0"/>
              <a:t> or paper published.</a:t>
            </a:r>
          </a:p>
          <a:p>
            <a:pPr marL="514350" indent="-514350">
              <a:buFont typeface="+mj-lt"/>
              <a:buAutoNum type="arabicPeriod"/>
            </a:pPr>
            <a:r>
              <a:rPr lang="en-US" dirty="0" smtClean="0"/>
              <a:t>There is little value to be only a “blind user“ of a ML tool.</a:t>
            </a:r>
          </a:p>
          <a:p>
            <a:pPr marL="514350" indent="-514350">
              <a:buFont typeface="+mj-lt"/>
              <a:buAutoNum type="arabicPeriod"/>
            </a:pPr>
            <a:r>
              <a:rPr lang="en-US" dirty="0" smtClean="0"/>
              <a:t>This can lead to errors, completely nonsensical behavior of your tool. Can be </a:t>
            </a:r>
            <a:r>
              <a:rPr lang="en-US" dirty="0" err="1" smtClean="0"/>
              <a:t>dangereous</a:t>
            </a:r>
            <a:r>
              <a:rPr lang="en-US" dirty="0" smtClean="0"/>
              <a:t>.</a:t>
            </a:r>
          </a:p>
          <a:p>
            <a:pPr marL="514350" indent="-514350">
              <a:buFont typeface="+mj-lt"/>
              <a:buAutoNum type="arabicPeriod"/>
            </a:pPr>
            <a:r>
              <a:rPr lang="en-US" dirty="0" smtClean="0"/>
              <a:t>We found that some university tools give sometimes bad solutions. </a:t>
            </a:r>
          </a:p>
          <a:p>
            <a:pPr marL="514350" indent="-514350">
              <a:buFont typeface="+mj-lt"/>
              <a:buAutoNum type="arabicPeriod"/>
            </a:pPr>
            <a:r>
              <a:rPr lang="en-US" dirty="0" smtClean="0"/>
              <a:t>We have to check the commercial tools , as I am not skeptical.</a:t>
            </a:r>
            <a:endParaRPr lang="en-US" dirty="0"/>
          </a:p>
        </p:txBody>
      </p:sp>
    </p:spTree>
    <p:extLst>
      <p:ext uri="{BB962C8B-B14F-4D97-AF65-F5344CB8AC3E}">
        <p14:creationId xmlns:p14="http://schemas.microsoft.com/office/powerpoint/2010/main" val="84527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677" y="0"/>
            <a:ext cx="7098323" cy="1325563"/>
          </a:xfrm>
          <a:solidFill>
            <a:srgbClr val="FFFF00"/>
          </a:solidFill>
        </p:spPr>
        <p:txBody>
          <a:bodyPr/>
          <a:lstStyle/>
          <a:p>
            <a:r>
              <a:rPr lang="en-US" dirty="0" smtClean="0"/>
              <a:t>Try to apply Occam Razor, simple separation  rules.</a:t>
            </a:r>
            <a:endParaRPr lang="en-US" dirty="0"/>
          </a:p>
        </p:txBody>
      </p:sp>
      <p:pic>
        <p:nvPicPr>
          <p:cNvPr id="4" name="Picture 3"/>
          <p:cNvPicPr>
            <a:picLocks noChangeAspect="1"/>
          </p:cNvPicPr>
          <p:nvPr/>
        </p:nvPicPr>
        <p:blipFill rotWithShape="1">
          <a:blip r:embed="rId2"/>
          <a:srcRect l="15594" t="26479" r="77349" b="46429"/>
          <a:stretch/>
        </p:blipFill>
        <p:spPr>
          <a:xfrm>
            <a:off x="838200" y="1142999"/>
            <a:ext cx="2426677" cy="2620108"/>
          </a:xfrm>
          <a:prstGeom prst="rect">
            <a:avLst/>
          </a:prstGeom>
        </p:spPr>
      </p:pic>
      <p:cxnSp>
        <p:nvCxnSpPr>
          <p:cNvPr id="6" name="Straight Arrow Connector 5"/>
          <p:cNvCxnSpPr/>
          <p:nvPr/>
        </p:nvCxnSpPr>
        <p:spPr>
          <a:xfrm flipH="1">
            <a:off x="2848708" y="2602523"/>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27938" y="2417857"/>
            <a:ext cx="2127738" cy="369332"/>
          </a:xfrm>
          <a:prstGeom prst="rect">
            <a:avLst/>
          </a:prstGeom>
          <a:noFill/>
        </p:spPr>
        <p:txBody>
          <a:bodyPr wrap="square" rtlCol="0">
            <a:spAutoFit/>
          </a:bodyPr>
          <a:lstStyle/>
          <a:p>
            <a:r>
              <a:rPr lang="en-US" dirty="0" smtClean="0"/>
              <a:t>beautiful</a:t>
            </a:r>
            <a:endParaRPr lang="en-US" dirty="0"/>
          </a:p>
        </p:txBody>
      </p:sp>
      <p:cxnSp>
        <p:nvCxnSpPr>
          <p:cNvPr id="9" name="Straight Arrow Connector 8"/>
          <p:cNvCxnSpPr/>
          <p:nvPr/>
        </p:nvCxnSpPr>
        <p:spPr>
          <a:xfrm flipH="1">
            <a:off x="1899138" y="931985"/>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8415" y="570393"/>
            <a:ext cx="1406769" cy="369332"/>
          </a:xfrm>
          <a:prstGeom prst="rect">
            <a:avLst/>
          </a:prstGeom>
          <a:noFill/>
        </p:spPr>
        <p:txBody>
          <a:bodyPr wrap="square" rtlCol="0">
            <a:spAutoFit/>
          </a:bodyPr>
          <a:lstStyle/>
          <a:p>
            <a:r>
              <a:rPr lang="en-US" dirty="0" smtClean="0"/>
              <a:t>ugly</a:t>
            </a:r>
            <a:endParaRPr lang="en-US" dirty="0"/>
          </a:p>
        </p:txBody>
      </p:sp>
      <p:pic>
        <p:nvPicPr>
          <p:cNvPr id="11" name="Picture 10"/>
          <p:cNvPicPr>
            <a:picLocks noChangeAspect="1"/>
          </p:cNvPicPr>
          <p:nvPr/>
        </p:nvPicPr>
        <p:blipFill rotWithShape="1">
          <a:blip r:embed="rId2"/>
          <a:srcRect l="15594" t="26479" r="77349" b="46429"/>
          <a:stretch/>
        </p:blipFill>
        <p:spPr>
          <a:xfrm>
            <a:off x="5773615" y="3036276"/>
            <a:ext cx="2426677" cy="2620108"/>
          </a:xfrm>
          <a:prstGeom prst="rect">
            <a:avLst/>
          </a:prstGeom>
        </p:spPr>
      </p:pic>
      <p:sp>
        <p:nvSpPr>
          <p:cNvPr id="12" name="Rounded Rectangle 11"/>
          <p:cNvSpPr/>
          <p:nvPr/>
        </p:nvSpPr>
        <p:spPr>
          <a:xfrm>
            <a:off x="7280031" y="3515189"/>
            <a:ext cx="562707" cy="19316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642839" y="4161664"/>
            <a:ext cx="2127738" cy="369332"/>
          </a:xfrm>
          <a:prstGeom prst="rect">
            <a:avLst/>
          </a:prstGeom>
          <a:noFill/>
        </p:spPr>
        <p:txBody>
          <a:bodyPr wrap="square" rtlCol="0">
            <a:spAutoFit/>
          </a:bodyPr>
          <a:lstStyle/>
          <a:p>
            <a:r>
              <a:rPr lang="en-US" dirty="0" smtClean="0"/>
              <a:t>beautiful</a:t>
            </a:r>
            <a:endParaRPr lang="en-US" dirty="0"/>
          </a:p>
        </p:txBody>
      </p:sp>
      <p:cxnSp>
        <p:nvCxnSpPr>
          <p:cNvPr id="15" name="Straight Arrow Connector 14"/>
          <p:cNvCxnSpPr>
            <a:stCxn id="13" idx="1"/>
            <a:endCxn id="12" idx="3"/>
          </p:cNvCxnSpPr>
          <p:nvPr/>
        </p:nvCxnSpPr>
        <p:spPr>
          <a:xfrm flipH="1">
            <a:off x="7842738" y="4346330"/>
            <a:ext cx="800101" cy="357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95724" y="5845329"/>
            <a:ext cx="1406769" cy="369332"/>
          </a:xfrm>
          <a:prstGeom prst="rect">
            <a:avLst/>
          </a:prstGeom>
          <a:noFill/>
        </p:spPr>
        <p:txBody>
          <a:bodyPr wrap="square" rtlCol="0">
            <a:spAutoFit/>
          </a:bodyPr>
          <a:lstStyle/>
          <a:p>
            <a:r>
              <a:rPr lang="en-US" dirty="0" smtClean="0"/>
              <a:t>ugly</a:t>
            </a:r>
            <a:endParaRPr lang="en-US" dirty="0"/>
          </a:p>
        </p:txBody>
      </p:sp>
      <p:cxnSp>
        <p:nvCxnSpPr>
          <p:cNvPr id="24" name="Straight Arrow Connector 23"/>
          <p:cNvCxnSpPr/>
          <p:nvPr/>
        </p:nvCxnSpPr>
        <p:spPr>
          <a:xfrm flipV="1">
            <a:off x="5416061" y="5269344"/>
            <a:ext cx="1090248" cy="587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349154" y="2143449"/>
            <a:ext cx="2508738" cy="1384995"/>
          </a:xfrm>
          <a:prstGeom prst="rect">
            <a:avLst/>
          </a:prstGeom>
          <a:solidFill>
            <a:schemeClr val="bg2"/>
          </a:solidFill>
        </p:spPr>
        <p:txBody>
          <a:bodyPr wrap="square" rtlCol="0">
            <a:spAutoFit/>
          </a:bodyPr>
          <a:lstStyle/>
          <a:p>
            <a:r>
              <a:rPr lang="en-US" sz="2800" dirty="0" smtClean="0"/>
              <a:t>If c=1 then beautiful, otherwise ugly</a:t>
            </a:r>
            <a:endParaRPr lang="en-US" sz="2800" dirty="0"/>
          </a:p>
        </p:txBody>
      </p:sp>
      <p:sp>
        <p:nvSpPr>
          <p:cNvPr id="23" name="Right Arrow 22"/>
          <p:cNvSpPr/>
          <p:nvPr/>
        </p:nvSpPr>
        <p:spPr>
          <a:xfrm rot="943722">
            <a:off x="2637692" y="4161664"/>
            <a:ext cx="2831123" cy="542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488723" y="3515189"/>
            <a:ext cx="498230" cy="193165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75140" y="5124662"/>
            <a:ext cx="3083169" cy="923330"/>
          </a:xfrm>
          <a:prstGeom prst="rect">
            <a:avLst/>
          </a:prstGeom>
          <a:noFill/>
        </p:spPr>
        <p:txBody>
          <a:bodyPr wrap="square" rtlCol="0">
            <a:spAutoFit/>
          </a:bodyPr>
          <a:lstStyle/>
          <a:p>
            <a:r>
              <a:rPr lang="en-US" dirty="0" smtClean="0"/>
              <a:t>Not very good because ones should be close to ones and zeros to zeros</a:t>
            </a:r>
            <a:endParaRPr lang="en-US" dirty="0"/>
          </a:p>
        </p:txBody>
      </p:sp>
      <p:cxnSp>
        <p:nvCxnSpPr>
          <p:cNvPr id="14" name="Straight Arrow Connector 13"/>
          <p:cNvCxnSpPr/>
          <p:nvPr/>
        </p:nvCxnSpPr>
        <p:spPr>
          <a:xfrm flipH="1">
            <a:off x="7561384" y="2835946"/>
            <a:ext cx="574432" cy="927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18384" y="1804476"/>
            <a:ext cx="2066218" cy="923330"/>
          </a:xfrm>
          <a:prstGeom prst="rect">
            <a:avLst/>
          </a:prstGeom>
          <a:noFill/>
        </p:spPr>
        <p:txBody>
          <a:bodyPr wrap="square" rtlCol="0">
            <a:spAutoFit/>
          </a:bodyPr>
          <a:lstStyle/>
          <a:p>
            <a:r>
              <a:rPr lang="en-US" dirty="0" smtClean="0"/>
              <a:t>We predict 1 here but this is in HD 1 to 0 and in HD 2 to 1</a:t>
            </a:r>
            <a:endParaRPr lang="en-US" dirty="0"/>
          </a:p>
        </p:txBody>
      </p:sp>
      <p:cxnSp>
        <p:nvCxnSpPr>
          <p:cNvPr id="29" name="Straight Arrow Connector 28"/>
          <p:cNvCxnSpPr/>
          <p:nvPr/>
        </p:nvCxnSpPr>
        <p:spPr>
          <a:xfrm flipH="1" flipV="1">
            <a:off x="6986953" y="5269344"/>
            <a:ext cx="117232" cy="809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20923" y="5964854"/>
            <a:ext cx="2661139" cy="923330"/>
          </a:xfrm>
          <a:prstGeom prst="rect">
            <a:avLst/>
          </a:prstGeom>
          <a:noFill/>
          <a:ln>
            <a:solidFill>
              <a:srgbClr val="C00000"/>
            </a:solidFill>
          </a:ln>
        </p:spPr>
        <p:txBody>
          <a:bodyPr wrap="square" rtlCol="0">
            <a:spAutoFit/>
          </a:bodyPr>
          <a:lstStyle/>
          <a:p>
            <a:r>
              <a:rPr lang="en-US" dirty="0" smtClean="0"/>
              <a:t>We predict a 0 here but it is in HD 1 from a 1 and HD 2 to a 0</a:t>
            </a:r>
            <a:endParaRPr lang="en-US" dirty="0"/>
          </a:p>
        </p:txBody>
      </p:sp>
    </p:spTree>
    <p:extLst>
      <p:ext uri="{BB962C8B-B14F-4D97-AF65-F5344CB8AC3E}">
        <p14:creationId xmlns:p14="http://schemas.microsoft.com/office/powerpoint/2010/main" val="98054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677" y="0"/>
            <a:ext cx="7098323" cy="1325563"/>
          </a:xfrm>
          <a:solidFill>
            <a:srgbClr val="FFFF00"/>
          </a:solidFill>
        </p:spPr>
        <p:txBody>
          <a:bodyPr/>
          <a:lstStyle/>
          <a:p>
            <a:r>
              <a:rPr lang="en-US" dirty="0" smtClean="0"/>
              <a:t>Try to apply Occam Razor, simple separation  rules.</a:t>
            </a:r>
            <a:endParaRPr lang="en-US" dirty="0"/>
          </a:p>
        </p:txBody>
      </p:sp>
      <p:pic>
        <p:nvPicPr>
          <p:cNvPr id="4" name="Picture 3"/>
          <p:cNvPicPr>
            <a:picLocks noChangeAspect="1"/>
          </p:cNvPicPr>
          <p:nvPr/>
        </p:nvPicPr>
        <p:blipFill rotWithShape="1">
          <a:blip r:embed="rId2"/>
          <a:srcRect l="15594" t="26479" r="77349" b="46429"/>
          <a:stretch/>
        </p:blipFill>
        <p:spPr>
          <a:xfrm>
            <a:off x="838200" y="1142999"/>
            <a:ext cx="2426677" cy="2620108"/>
          </a:xfrm>
          <a:prstGeom prst="rect">
            <a:avLst/>
          </a:prstGeom>
        </p:spPr>
      </p:pic>
      <p:cxnSp>
        <p:nvCxnSpPr>
          <p:cNvPr id="6" name="Straight Arrow Connector 5"/>
          <p:cNvCxnSpPr/>
          <p:nvPr/>
        </p:nvCxnSpPr>
        <p:spPr>
          <a:xfrm flipH="1">
            <a:off x="2848708" y="2602523"/>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27938" y="2417857"/>
            <a:ext cx="2127738" cy="369332"/>
          </a:xfrm>
          <a:prstGeom prst="rect">
            <a:avLst/>
          </a:prstGeom>
          <a:noFill/>
        </p:spPr>
        <p:txBody>
          <a:bodyPr wrap="square" rtlCol="0">
            <a:spAutoFit/>
          </a:bodyPr>
          <a:lstStyle/>
          <a:p>
            <a:r>
              <a:rPr lang="en-US" dirty="0" smtClean="0"/>
              <a:t>beautiful</a:t>
            </a:r>
            <a:endParaRPr lang="en-US" dirty="0"/>
          </a:p>
        </p:txBody>
      </p:sp>
      <p:cxnSp>
        <p:nvCxnSpPr>
          <p:cNvPr id="9" name="Straight Arrow Connector 8"/>
          <p:cNvCxnSpPr/>
          <p:nvPr/>
        </p:nvCxnSpPr>
        <p:spPr>
          <a:xfrm flipH="1">
            <a:off x="1899138" y="931985"/>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8415" y="570393"/>
            <a:ext cx="1406769" cy="369332"/>
          </a:xfrm>
          <a:prstGeom prst="rect">
            <a:avLst/>
          </a:prstGeom>
          <a:noFill/>
        </p:spPr>
        <p:txBody>
          <a:bodyPr wrap="square" rtlCol="0">
            <a:spAutoFit/>
          </a:bodyPr>
          <a:lstStyle/>
          <a:p>
            <a:r>
              <a:rPr lang="en-US" dirty="0" smtClean="0"/>
              <a:t>ugly</a:t>
            </a:r>
            <a:endParaRPr lang="en-US" dirty="0"/>
          </a:p>
        </p:txBody>
      </p:sp>
      <p:pic>
        <p:nvPicPr>
          <p:cNvPr id="11" name="Picture 10"/>
          <p:cNvPicPr>
            <a:picLocks noChangeAspect="1"/>
          </p:cNvPicPr>
          <p:nvPr/>
        </p:nvPicPr>
        <p:blipFill rotWithShape="1">
          <a:blip r:embed="rId2"/>
          <a:srcRect l="15594" t="26479" r="77349" b="46429"/>
          <a:stretch/>
        </p:blipFill>
        <p:spPr>
          <a:xfrm>
            <a:off x="5773615" y="3036276"/>
            <a:ext cx="2426677" cy="2620108"/>
          </a:xfrm>
          <a:prstGeom prst="rect">
            <a:avLst/>
          </a:prstGeom>
        </p:spPr>
      </p:pic>
      <p:sp>
        <p:nvSpPr>
          <p:cNvPr id="12" name="Rounded Rectangle 11"/>
          <p:cNvSpPr/>
          <p:nvPr/>
        </p:nvSpPr>
        <p:spPr>
          <a:xfrm>
            <a:off x="7280031" y="3515189"/>
            <a:ext cx="562707" cy="19316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642839" y="4161664"/>
            <a:ext cx="2127738" cy="369332"/>
          </a:xfrm>
          <a:prstGeom prst="rect">
            <a:avLst/>
          </a:prstGeom>
          <a:noFill/>
        </p:spPr>
        <p:txBody>
          <a:bodyPr wrap="square" rtlCol="0">
            <a:spAutoFit/>
          </a:bodyPr>
          <a:lstStyle/>
          <a:p>
            <a:r>
              <a:rPr lang="en-US" dirty="0" smtClean="0"/>
              <a:t>beautiful</a:t>
            </a:r>
            <a:endParaRPr lang="en-US" dirty="0"/>
          </a:p>
        </p:txBody>
      </p:sp>
      <p:cxnSp>
        <p:nvCxnSpPr>
          <p:cNvPr id="15" name="Straight Arrow Connector 14"/>
          <p:cNvCxnSpPr>
            <a:stCxn id="13" idx="1"/>
            <a:endCxn id="12" idx="3"/>
          </p:cNvCxnSpPr>
          <p:nvPr/>
        </p:nvCxnSpPr>
        <p:spPr>
          <a:xfrm flipH="1">
            <a:off x="7842738" y="4346330"/>
            <a:ext cx="800101" cy="357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95724" y="5845329"/>
            <a:ext cx="1406769" cy="369332"/>
          </a:xfrm>
          <a:prstGeom prst="rect">
            <a:avLst/>
          </a:prstGeom>
          <a:noFill/>
        </p:spPr>
        <p:txBody>
          <a:bodyPr wrap="square" rtlCol="0">
            <a:spAutoFit/>
          </a:bodyPr>
          <a:lstStyle/>
          <a:p>
            <a:r>
              <a:rPr lang="en-US" dirty="0" smtClean="0"/>
              <a:t>ugly</a:t>
            </a:r>
            <a:endParaRPr lang="en-US" dirty="0"/>
          </a:p>
        </p:txBody>
      </p:sp>
      <p:cxnSp>
        <p:nvCxnSpPr>
          <p:cNvPr id="24" name="Straight Arrow Connector 23"/>
          <p:cNvCxnSpPr/>
          <p:nvPr/>
        </p:nvCxnSpPr>
        <p:spPr>
          <a:xfrm flipV="1">
            <a:off x="5416061" y="5269344"/>
            <a:ext cx="1090248" cy="587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349154" y="2143449"/>
            <a:ext cx="2508738" cy="1384995"/>
          </a:xfrm>
          <a:prstGeom prst="rect">
            <a:avLst/>
          </a:prstGeom>
          <a:solidFill>
            <a:schemeClr val="bg2"/>
          </a:solidFill>
        </p:spPr>
        <p:txBody>
          <a:bodyPr wrap="square" rtlCol="0">
            <a:spAutoFit/>
          </a:bodyPr>
          <a:lstStyle/>
          <a:p>
            <a:r>
              <a:rPr lang="en-US" sz="2800" dirty="0" smtClean="0"/>
              <a:t>If c=1 then beautiful, otherwise ugly</a:t>
            </a:r>
            <a:endParaRPr lang="en-US" sz="2800" dirty="0"/>
          </a:p>
        </p:txBody>
      </p:sp>
      <p:sp>
        <p:nvSpPr>
          <p:cNvPr id="23" name="Right Arrow 22"/>
          <p:cNvSpPr/>
          <p:nvPr/>
        </p:nvSpPr>
        <p:spPr>
          <a:xfrm rot="943722">
            <a:off x="3308500" y="3244078"/>
            <a:ext cx="2454663" cy="542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488723" y="3515189"/>
            <a:ext cx="498230" cy="193165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75140" y="5124662"/>
            <a:ext cx="3083169" cy="923330"/>
          </a:xfrm>
          <a:prstGeom prst="rect">
            <a:avLst/>
          </a:prstGeom>
          <a:noFill/>
        </p:spPr>
        <p:txBody>
          <a:bodyPr wrap="square" rtlCol="0">
            <a:spAutoFit/>
          </a:bodyPr>
          <a:lstStyle/>
          <a:p>
            <a:r>
              <a:rPr lang="en-US" dirty="0" smtClean="0"/>
              <a:t>Not very good because ones should be close to ones and zeros to zeros</a:t>
            </a:r>
            <a:endParaRPr lang="en-US" dirty="0"/>
          </a:p>
        </p:txBody>
      </p:sp>
      <p:cxnSp>
        <p:nvCxnSpPr>
          <p:cNvPr id="14" name="Straight Arrow Connector 13"/>
          <p:cNvCxnSpPr/>
          <p:nvPr/>
        </p:nvCxnSpPr>
        <p:spPr>
          <a:xfrm flipH="1">
            <a:off x="7561384" y="2835946"/>
            <a:ext cx="574432" cy="927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418384" y="1804476"/>
            <a:ext cx="2066218" cy="923330"/>
          </a:xfrm>
          <a:prstGeom prst="rect">
            <a:avLst/>
          </a:prstGeom>
          <a:noFill/>
        </p:spPr>
        <p:txBody>
          <a:bodyPr wrap="square" rtlCol="0">
            <a:spAutoFit/>
          </a:bodyPr>
          <a:lstStyle/>
          <a:p>
            <a:r>
              <a:rPr lang="en-US" dirty="0" smtClean="0"/>
              <a:t>We predict 1 here but this is in HD 1 to 0 and in HD 2 to 1</a:t>
            </a:r>
            <a:endParaRPr lang="en-US" dirty="0"/>
          </a:p>
        </p:txBody>
      </p:sp>
      <p:cxnSp>
        <p:nvCxnSpPr>
          <p:cNvPr id="29" name="Straight Arrow Connector 28"/>
          <p:cNvCxnSpPr/>
          <p:nvPr/>
        </p:nvCxnSpPr>
        <p:spPr>
          <a:xfrm flipH="1" flipV="1">
            <a:off x="6986953" y="5269344"/>
            <a:ext cx="117232" cy="809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20923" y="5964854"/>
            <a:ext cx="2661139" cy="923330"/>
          </a:xfrm>
          <a:prstGeom prst="rect">
            <a:avLst/>
          </a:prstGeom>
          <a:noFill/>
          <a:ln>
            <a:solidFill>
              <a:srgbClr val="C00000"/>
            </a:solidFill>
          </a:ln>
        </p:spPr>
        <p:txBody>
          <a:bodyPr wrap="square" rtlCol="0">
            <a:spAutoFit/>
          </a:bodyPr>
          <a:lstStyle/>
          <a:p>
            <a:r>
              <a:rPr lang="en-US" dirty="0" smtClean="0"/>
              <a:t>We predict a 0 here but it is in HD 1 from a 1 and HD 2 to a 0</a:t>
            </a:r>
            <a:endParaRPr lang="en-US" dirty="0"/>
          </a:p>
        </p:txBody>
      </p:sp>
      <p:sp>
        <p:nvSpPr>
          <p:cNvPr id="8" name="Rounded Rectangle 7"/>
          <p:cNvSpPr/>
          <p:nvPr/>
        </p:nvSpPr>
        <p:spPr>
          <a:xfrm>
            <a:off x="149903" y="4530996"/>
            <a:ext cx="3702570" cy="1989725"/>
          </a:xfrm>
          <a:prstGeom prst="roundRect">
            <a:avLst/>
          </a:prstGeom>
          <a:solidFill>
            <a:srgbClr val="FF000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 here is that I have three ways to satisfy Occam Razor with the same cost, but all of them are bad from the point of view of predicting zeros and ones</a:t>
            </a:r>
            <a:endParaRPr lang="en-US" dirty="0"/>
          </a:p>
        </p:txBody>
      </p:sp>
    </p:spTree>
    <p:extLst>
      <p:ext uri="{BB962C8B-B14F-4D97-AF65-F5344CB8AC3E}">
        <p14:creationId xmlns:p14="http://schemas.microsoft.com/office/powerpoint/2010/main" val="388783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8323" cy="2474790"/>
          </a:xfrm>
          <a:solidFill>
            <a:srgbClr val="FFFF00"/>
          </a:solidFill>
        </p:spPr>
        <p:txBody>
          <a:bodyPr>
            <a:normAutofit/>
          </a:bodyPr>
          <a:lstStyle/>
          <a:p>
            <a:pPr algn="ctr"/>
            <a:r>
              <a:rPr lang="en-US" sz="8000" b="1" dirty="0" smtClean="0">
                <a:solidFill>
                  <a:srgbClr val="FF0000"/>
                </a:solidFill>
                <a:effectLst>
                  <a:outerShdw blurRad="38100" dist="38100" dir="2700000" algn="tl">
                    <a:srgbClr val="000000">
                      <a:alpha val="43137"/>
                    </a:srgbClr>
                  </a:outerShdw>
                </a:effectLst>
              </a:rPr>
              <a:t>Now let us try to predict zeros and ones</a:t>
            </a:r>
            <a:endParaRPr lang="en-US" sz="80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2277208" y="3341077"/>
            <a:ext cx="6910754" cy="1938992"/>
          </a:xfrm>
          <a:prstGeom prst="rect">
            <a:avLst/>
          </a:prstGeom>
          <a:noFill/>
        </p:spPr>
        <p:txBody>
          <a:bodyPr wrap="square" rtlCol="0">
            <a:spAutoFit/>
          </a:bodyPr>
          <a:lstStyle/>
          <a:p>
            <a:r>
              <a:rPr lang="en-US" sz="2400" dirty="0" smtClean="0"/>
              <a:t>If I have no additional information, I assume that zeros and ones are in equal numbers.</a:t>
            </a:r>
          </a:p>
          <a:p>
            <a:endParaRPr lang="en-US" sz="2400" dirty="0"/>
          </a:p>
          <a:p>
            <a:r>
              <a:rPr lang="en-US" sz="2400" dirty="0" smtClean="0"/>
              <a:t>If I have no additional information, I assume that zeros are close to zeros and ones are close to ones.</a:t>
            </a:r>
            <a:endParaRPr lang="en-US" sz="2400" dirty="0"/>
          </a:p>
        </p:txBody>
      </p:sp>
      <p:sp>
        <p:nvSpPr>
          <p:cNvPr id="4" name="TextBox 3"/>
          <p:cNvSpPr txBox="1"/>
          <p:nvPr/>
        </p:nvSpPr>
        <p:spPr>
          <a:xfrm>
            <a:off x="4237892" y="5794131"/>
            <a:ext cx="4950070" cy="523220"/>
          </a:xfrm>
          <a:prstGeom prst="rect">
            <a:avLst/>
          </a:prstGeom>
          <a:solidFill>
            <a:schemeClr val="accent1">
              <a:lumMod val="20000"/>
              <a:lumOff val="80000"/>
            </a:schemeClr>
          </a:solidFill>
        </p:spPr>
        <p:txBody>
          <a:bodyPr wrap="square" rtlCol="0">
            <a:spAutoFit/>
          </a:bodyPr>
          <a:lstStyle/>
          <a:p>
            <a:r>
              <a:rPr lang="en-US" sz="2800" dirty="0" smtClean="0">
                <a:solidFill>
                  <a:srgbClr val="FF0000"/>
                </a:solidFill>
              </a:rPr>
              <a:t>Close = small Hamming Distance.</a:t>
            </a:r>
            <a:endParaRPr lang="en-US" sz="2800" dirty="0">
              <a:solidFill>
                <a:srgbClr val="FF0000"/>
              </a:solidFill>
            </a:endParaRPr>
          </a:p>
        </p:txBody>
      </p:sp>
    </p:spTree>
    <p:extLst>
      <p:ext uri="{BB962C8B-B14F-4D97-AF65-F5344CB8AC3E}">
        <p14:creationId xmlns:p14="http://schemas.microsoft.com/office/powerpoint/2010/main" val="2796577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594" t="26479" r="77349" b="46429"/>
          <a:stretch/>
        </p:blipFill>
        <p:spPr>
          <a:xfrm>
            <a:off x="838200" y="1142999"/>
            <a:ext cx="2426677" cy="2620108"/>
          </a:xfrm>
          <a:prstGeom prst="rect">
            <a:avLst/>
          </a:prstGeom>
        </p:spPr>
      </p:pic>
      <p:cxnSp>
        <p:nvCxnSpPr>
          <p:cNvPr id="6" name="Straight Arrow Connector 5"/>
          <p:cNvCxnSpPr/>
          <p:nvPr/>
        </p:nvCxnSpPr>
        <p:spPr>
          <a:xfrm flipH="1">
            <a:off x="2848708" y="2602523"/>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27938" y="2417857"/>
            <a:ext cx="2127738" cy="369332"/>
          </a:xfrm>
          <a:prstGeom prst="rect">
            <a:avLst/>
          </a:prstGeom>
          <a:noFill/>
        </p:spPr>
        <p:txBody>
          <a:bodyPr wrap="square" rtlCol="0">
            <a:spAutoFit/>
          </a:bodyPr>
          <a:lstStyle/>
          <a:p>
            <a:r>
              <a:rPr lang="en-US" dirty="0" smtClean="0"/>
              <a:t>beautiful</a:t>
            </a:r>
            <a:endParaRPr lang="en-US" dirty="0"/>
          </a:p>
        </p:txBody>
      </p:sp>
      <p:cxnSp>
        <p:nvCxnSpPr>
          <p:cNvPr id="9" name="Straight Arrow Connector 8"/>
          <p:cNvCxnSpPr/>
          <p:nvPr/>
        </p:nvCxnSpPr>
        <p:spPr>
          <a:xfrm flipH="1">
            <a:off x="1899138" y="931985"/>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8415" y="570393"/>
            <a:ext cx="1406769" cy="369332"/>
          </a:xfrm>
          <a:prstGeom prst="rect">
            <a:avLst/>
          </a:prstGeom>
          <a:noFill/>
        </p:spPr>
        <p:txBody>
          <a:bodyPr wrap="square" rtlCol="0">
            <a:spAutoFit/>
          </a:bodyPr>
          <a:lstStyle/>
          <a:p>
            <a:r>
              <a:rPr lang="en-US" dirty="0" smtClean="0"/>
              <a:t>ugly</a:t>
            </a:r>
            <a:endParaRPr lang="en-US" dirty="0"/>
          </a:p>
        </p:txBody>
      </p:sp>
      <p:pic>
        <p:nvPicPr>
          <p:cNvPr id="11" name="Picture 10"/>
          <p:cNvPicPr>
            <a:picLocks noChangeAspect="1"/>
          </p:cNvPicPr>
          <p:nvPr/>
        </p:nvPicPr>
        <p:blipFill rotWithShape="1">
          <a:blip r:embed="rId2"/>
          <a:srcRect l="15594" t="26479" r="77349" b="46429"/>
          <a:stretch/>
        </p:blipFill>
        <p:spPr>
          <a:xfrm>
            <a:off x="5832230" y="2937031"/>
            <a:ext cx="2426677" cy="2620108"/>
          </a:xfrm>
          <a:prstGeom prst="rect">
            <a:avLst/>
          </a:prstGeom>
        </p:spPr>
      </p:pic>
      <p:sp>
        <p:nvSpPr>
          <p:cNvPr id="25" name="TextBox 24"/>
          <p:cNvSpPr txBox="1"/>
          <p:nvPr/>
        </p:nvSpPr>
        <p:spPr>
          <a:xfrm>
            <a:off x="9349154" y="2143449"/>
            <a:ext cx="2508738" cy="1384995"/>
          </a:xfrm>
          <a:prstGeom prst="rect">
            <a:avLst/>
          </a:prstGeom>
          <a:solidFill>
            <a:schemeClr val="bg2"/>
          </a:solidFill>
        </p:spPr>
        <p:txBody>
          <a:bodyPr wrap="square" rtlCol="0">
            <a:spAutoFit/>
          </a:bodyPr>
          <a:lstStyle/>
          <a:p>
            <a:r>
              <a:rPr lang="en-US" sz="2800" dirty="0" smtClean="0"/>
              <a:t>If a=1 then beautiful, otherwise ugly</a:t>
            </a:r>
            <a:endParaRPr lang="en-US" sz="2800" dirty="0"/>
          </a:p>
        </p:txBody>
      </p:sp>
      <p:sp>
        <p:nvSpPr>
          <p:cNvPr id="23" name="Right Arrow 22"/>
          <p:cNvSpPr/>
          <p:nvPr/>
        </p:nvSpPr>
        <p:spPr>
          <a:xfrm rot="943722">
            <a:off x="2637692" y="4161664"/>
            <a:ext cx="2831123" cy="5422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p:cNvSpPr/>
          <p:nvPr/>
        </p:nvSpPr>
        <p:spPr>
          <a:xfrm>
            <a:off x="1405303" y="1606767"/>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0</a:t>
            </a:r>
            <a:endParaRPr lang="en-US" sz="1100" dirty="0">
              <a:solidFill>
                <a:srgbClr val="FF0000"/>
              </a:solidFill>
            </a:endParaRPr>
          </a:p>
        </p:txBody>
      </p:sp>
      <p:sp>
        <p:nvSpPr>
          <p:cNvPr id="27" name="Rectangle 26"/>
          <p:cNvSpPr/>
          <p:nvPr/>
        </p:nvSpPr>
        <p:spPr>
          <a:xfrm>
            <a:off x="1421423" y="2125582"/>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0</a:t>
            </a:r>
            <a:endParaRPr lang="en-US" sz="1100" dirty="0">
              <a:solidFill>
                <a:srgbClr val="FF0000"/>
              </a:solidFill>
            </a:endParaRPr>
          </a:p>
        </p:txBody>
      </p:sp>
      <p:sp>
        <p:nvSpPr>
          <p:cNvPr id="28" name="Rectangle 27"/>
          <p:cNvSpPr/>
          <p:nvPr/>
        </p:nvSpPr>
        <p:spPr>
          <a:xfrm>
            <a:off x="1395045" y="3177939"/>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HD1 one</a:t>
            </a:r>
          </a:p>
          <a:p>
            <a:pPr algn="ctr"/>
            <a:r>
              <a:rPr lang="en-US" sz="1100" dirty="0" smtClean="0">
                <a:solidFill>
                  <a:srgbClr val="FF0000"/>
                </a:solidFill>
              </a:rPr>
              <a:t>HD1 zero</a:t>
            </a:r>
            <a:endParaRPr lang="en-US" sz="1100" dirty="0">
              <a:solidFill>
                <a:srgbClr val="FF0000"/>
              </a:solidFill>
            </a:endParaRPr>
          </a:p>
        </p:txBody>
      </p:sp>
      <p:sp>
        <p:nvSpPr>
          <p:cNvPr id="31" name="Rectangle 30"/>
          <p:cNvSpPr/>
          <p:nvPr/>
        </p:nvSpPr>
        <p:spPr>
          <a:xfrm>
            <a:off x="2268415" y="2134427"/>
            <a:ext cx="729762"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HD1 one</a:t>
            </a:r>
          </a:p>
          <a:p>
            <a:pPr algn="ctr"/>
            <a:r>
              <a:rPr lang="en-US" sz="1100" dirty="0" smtClean="0">
                <a:solidFill>
                  <a:srgbClr val="FF0000"/>
                </a:solidFill>
              </a:rPr>
              <a:t>HD1 zero</a:t>
            </a:r>
            <a:endParaRPr lang="en-US" sz="1100" dirty="0">
              <a:solidFill>
                <a:srgbClr val="FF0000"/>
              </a:solidFill>
            </a:endParaRPr>
          </a:p>
        </p:txBody>
      </p:sp>
      <p:sp>
        <p:nvSpPr>
          <p:cNvPr id="32" name="Rectangle 31"/>
          <p:cNvSpPr/>
          <p:nvPr/>
        </p:nvSpPr>
        <p:spPr>
          <a:xfrm>
            <a:off x="1421423" y="2651760"/>
            <a:ext cx="729762"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1</a:t>
            </a:r>
            <a:endParaRPr lang="en-US" sz="1100" dirty="0">
              <a:solidFill>
                <a:srgbClr val="FF0000"/>
              </a:solidFill>
            </a:endParaRPr>
          </a:p>
        </p:txBody>
      </p:sp>
      <p:sp>
        <p:nvSpPr>
          <p:cNvPr id="33" name="Rectangle 32"/>
          <p:cNvSpPr/>
          <p:nvPr/>
        </p:nvSpPr>
        <p:spPr>
          <a:xfrm>
            <a:off x="2284533" y="3177939"/>
            <a:ext cx="729762"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HD1 one</a:t>
            </a:r>
          </a:p>
          <a:p>
            <a:pPr algn="ctr"/>
            <a:r>
              <a:rPr lang="en-US" sz="1100" b="1" dirty="0" smtClean="0">
                <a:solidFill>
                  <a:srgbClr val="FF0000"/>
                </a:solidFill>
              </a:rPr>
              <a:t>HD2 zero</a:t>
            </a:r>
            <a:endParaRPr lang="en-US" sz="1100" b="1" dirty="0">
              <a:solidFill>
                <a:srgbClr val="FF0000"/>
              </a:solidFill>
            </a:endParaRPr>
          </a:p>
        </p:txBody>
      </p:sp>
      <p:sp>
        <p:nvSpPr>
          <p:cNvPr id="17" name="TextBox 16"/>
          <p:cNvSpPr txBox="1"/>
          <p:nvPr/>
        </p:nvSpPr>
        <p:spPr>
          <a:xfrm>
            <a:off x="2694195" y="4715530"/>
            <a:ext cx="1585521" cy="1754326"/>
          </a:xfrm>
          <a:prstGeom prst="rect">
            <a:avLst/>
          </a:prstGeom>
          <a:noFill/>
        </p:spPr>
        <p:txBody>
          <a:bodyPr wrap="square" rtlCol="0">
            <a:spAutoFit/>
          </a:bodyPr>
          <a:lstStyle/>
          <a:p>
            <a:r>
              <a:rPr lang="en-US" dirty="0" smtClean="0"/>
              <a:t>Treat </a:t>
            </a:r>
            <a:r>
              <a:rPr lang="en-US" dirty="0" err="1" smtClean="0"/>
              <a:t>HD</a:t>
            </a:r>
            <a:r>
              <a:rPr lang="en-US" baseline="-25000" dirty="0" err="1" smtClean="0"/>
              <a:t>i</a:t>
            </a:r>
            <a:r>
              <a:rPr lang="en-US" dirty="0" smtClean="0"/>
              <a:t> ones as ones</a:t>
            </a:r>
          </a:p>
          <a:p>
            <a:r>
              <a:rPr lang="en-US" dirty="0" smtClean="0"/>
              <a:t>Treat </a:t>
            </a:r>
            <a:r>
              <a:rPr lang="en-US" dirty="0" err="1" smtClean="0"/>
              <a:t>HD</a:t>
            </a:r>
            <a:r>
              <a:rPr lang="en-US" baseline="-25000" dirty="0" err="1" smtClean="0"/>
              <a:t>i</a:t>
            </a:r>
            <a:r>
              <a:rPr lang="en-US" dirty="0" smtClean="0"/>
              <a:t> zeros as zeros</a:t>
            </a:r>
          </a:p>
          <a:p>
            <a:r>
              <a:rPr lang="en-US" b="1" i="1" dirty="0" smtClean="0">
                <a:solidFill>
                  <a:srgbClr val="FF0000"/>
                </a:solidFill>
                <a:effectLst>
                  <a:outerShdw blurRad="38100" dist="38100" dir="2700000" algn="tl">
                    <a:srgbClr val="000000">
                      <a:alpha val="43137"/>
                    </a:srgbClr>
                  </a:outerShdw>
                </a:effectLst>
              </a:rPr>
              <a:t>According to winners</a:t>
            </a:r>
            <a:endParaRPr lang="en-US" b="1" i="1" dirty="0">
              <a:solidFill>
                <a:srgbClr val="FF0000"/>
              </a:solidFill>
              <a:effectLst>
                <a:outerShdw blurRad="38100" dist="38100" dir="2700000" algn="tl">
                  <a:srgbClr val="000000">
                    <a:alpha val="43137"/>
                  </a:srgbClr>
                </a:outerShdw>
              </a:effectLst>
            </a:endParaRPr>
          </a:p>
        </p:txBody>
      </p:sp>
      <p:sp>
        <p:nvSpPr>
          <p:cNvPr id="35" name="Rounded Rectangle 34"/>
          <p:cNvSpPr/>
          <p:nvPr/>
        </p:nvSpPr>
        <p:spPr>
          <a:xfrm>
            <a:off x="6399858" y="4432771"/>
            <a:ext cx="1656800" cy="9744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01082" y="3382145"/>
            <a:ext cx="729762" cy="3625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38" name="Rectangle 37"/>
          <p:cNvSpPr/>
          <p:nvPr/>
        </p:nvSpPr>
        <p:spPr>
          <a:xfrm>
            <a:off x="6399858" y="3382145"/>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39" name="Rectangle 38"/>
          <p:cNvSpPr/>
          <p:nvPr/>
        </p:nvSpPr>
        <p:spPr>
          <a:xfrm>
            <a:off x="6399858" y="3915145"/>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sp>
        <p:nvSpPr>
          <p:cNvPr id="40" name="Rectangle 39"/>
          <p:cNvSpPr/>
          <p:nvPr/>
        </p:nvSpPr>
        <p:spPr>
          <a:xfrm>
            <a:off x="6437044" y="4965772"/>
            <a:ext cx="729762" cy="3625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a:t>
            </a:r>
            <a:endParaRPr lang="en-US" sz="2400" b="1" dirty="0">
              <a:solidFill>
                <a:srgbClr val="FF0000"/>
              </a:solidFill>
              <a:effectLst>
                <a:outerShdw blurRad="38100" dist="38100" dir="2700000" algn="tl">
                  <a:srgbClr val="000000">
                    <a:alpha val="43137"/>
                  </a:srgbClr>
                </a:outerShdw>
              </a:effectLst>
            </a:endParaRPr>
          </a:p>
        </p:txBody>
      </p:sp>
      <p:sp>
        <p:nvSpPr>
          <p:cNvPr id="41" name="Rectangle 40"/>
          <p:cNvSpPr/>
          <p:nvPr/>
        </p:nvSpPr>
        <p:spPr>
          <a:xfrm>
            <a:off x="7375227" y="3958138"/>
            <a:ext cx="546615"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a:t>
            </a:r>
            <a:endParaRPr lang="en-US" sz="2400" b="1" dirty="0">
              <a:solidFill>
                <a:srgbClr val="FF0000"/>
              </a:solidFill>
              <a:effectLst>
                <a:outerShdw blurRad="38100" dist="38100" dir="2700000" algn="tl">
                  <a:srgbClr val="000000">
                    <a:alpha val="43137"/>
                  </a:srgbClr>
                </a:outerShdw>
              </a:effectLst>
            </a:endParaRPr>
          </a:p>
        </p:txBody>
      </p:sp>
      <p:sp>
        <p:nvSpPr>
          <p:cNvPr id="42" name="Rectangle 41"/>
          <p:cNvSpPr/>
          <p:nvPr/>
        </p:nvSpPr>
        <p:spPr>
          <a:xfrm>
            <a:off x="7432298" y="4475765"/>
            <a:ext cx="546615"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43" name="Rectangle 42"/>
          <p:cNvSpPr/>
          <p:nvPr/>
        </p:nvSpPr>
        <p:spPr>
          <a:xfrm>
            <a:off x="7415553" y="4965772"/>
            <a:ext cx="418394" cy="3625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44" name="Rectangle 43"/>
          <p:cNvSpPr/>
          <p:nvPr/>
        </p:nvSpPr>
        <p:spPr>
          <a:xfrm>
            <a:off x="6561953" y="4460778"/>
            <a:ext cx="546615"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1</a:t>
            </a:r>
            <a:endParaRPr lang="en-US" sz="2400" b="1"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3991708" y="184638"/>
            <a:ext cx="8009792" cy="369332"/>
          </a:xfrm>
          <a:prstGeom prst="rect">
            <a:avLst/>
          </a:prstGeom>
          <a:noFill/>
          <a:ln>
            <a:solidFill>
              <a:srgbClr val="FF0000"/>
            </a:solidFill>
          </a:ln>
        </p:spPr>
        <p:txBody>
          <a:bodyPr wrap="square" rtlCol="0">
            <a:spAutoFit/>
          </a:bodyPr>
          <a:lstStyle/>
          <a:p>
            <a:r>
              <a:rPr lang="en-US" dirty="0" smtClean="0"/>
              <a:t>Now try to see what will happen if I will add more ones and zeros to the train data</a:t>
            </a:r>
            <a:endParaRPr lang="en-US" dirty="0"/>
          </a:p>
        </p:txBody>
      </p:sp>
      <p:sp>
        <p:nvSpPr>
          <p:cNvPr id="29" name="Rectangle 28"/>
          <p:cNvSpPr/>
          <p:nvPr/>
        </p:nvSpPr>
        <p:spPr>
          <a:xfrm>
            <a:off x="2268415" y="2677419"/>
            <a:ext cx="729762"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1</a:t>
            </a:r>
            <a:endParaRPr lang="en-US" sz="1100" dirty="0">
              <a:solidFill>
                <a:srgbClr val="FF0000"/>
              </a:solidFill>
            </a:endParaRPr>
          </a:p>
        </p:txBody>
      </p:sp>
      <p:cxnSp>
        <p:nvCxnSpPr>
          <p:cNvPr id="5" name="Straight Arrow Connector 4"/>
          <p:cNvCxnSpPr/>
          <p:nvPr/>
        </p:nvCxnSpPr>
        <p:spPr>
          <a:xfrm flipH="1">
            <a:off x="1938704" y="964699"/>
            <a:ext cx="313593" cy="1255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flipH="1">
            <a:off x="2036884" y="2602523"/>
            <a:ext cx="1691054"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291863" y="1626020"/>
            <a:ext cx="729762" cy="3625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0000"/>
                </a:solidFill>
              </a:rPr>
              <a:t>HD2 one</a:t>
            </a:r>
          </a:p>
          <a:p>
            <a:pPr algn="ctr"/>
            <a:r>
              <a:rPr lang="en-US" sz="1100" dirty="0" smtClean="0">
                <a:solidFill>
                  <a:srgbClr val="FF0000"/>
                </a:solidFill>
              </a:rPr>
              <a:t>HD</a:t>
            </a:r>
            <a:r>
              <a:rPr lang="en-US" sz="1100" b="1" dirty="0" smtClean="0">
                <a:solidFill>
                  <a:srgbClr val="FF0000"/>
                </a:solidFill>
              </a:rPr>
              <a:t>1</a:t>
            </a:r>
            <a:r>
              <a:rPr lang="en-US" sz="1100" dirty="0" smtClean="0">
                <a:solidFill>
                  <a:srgbClr val="FF0000"/>
                </a:solidFill>
              </a:rPr>
              <a:t> zero</a:t>
            </a:r>
            <a:endParaRPr lang="en-US" sz="1100" dirty="0">
              <a:solidFill>
                <a:srgbClr val="FF0000"/>
              </a:solidFill>
            </a:endParaRPr>
          </a:p>
        </p:txBody>
      </p:sp>
      <p:sp>
        <p:nvSpPr>
          <p:cNvPr id="14" name="Right Arrow 13"/>
          <p:cNvSpPr/>
          <p:nvPr/>
        </p:nvSpPr>
        <p:spPr>
          <a:xfrm>
            <a:off x="3021625" y="1601046"/>
            <a:ext cx="653559" cy="187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20233" y="1398039"/>
            <a:ext cx="1490295" cy="369332"/>
          </a:xfrm>
          <a:prstGeom prst="rect">
            <a:avLst/>
          </a:prstGeom>
          <a:noFill/>
        </p:spPr>
        <p:txBody>
          <a:bodyPr wrap="square" rtlCol="0">
            <a:spAutoFit/>
          </a:bodyPr>
          <a:lstStyle/>
          <a:p>
            <a:r>
              <a:rPr lang="en-US" dirty="0" smtClean="0"/>
              <a:t>Zero wins</a:t>
            </a:r>
            <a:endParaRPr lang="en-US" dirty="0"/>
          </a:p>
        </p:txBody>
      </p:sp>
      <p:sp>
        <p:nvSpPr>
          <p:cNvPr id="45" name="Right Arrow 44"/>
          <p:cNvSpPr/>
          <p:nvPr/>
        </p:nvSpPr>
        <p:spPr>
          <a:xfrm>
            <a:off x="3084635" y="3277439"/>
            <a:ext cx="1181098" cy="163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272329" y="3142739"/>
            <a:ext cx="1490295" cy="369332"/>
          </a:xfrm>
          <a:prstGeom prst="rect">
            <a:avLst/>
          </a:prstGeom>
          <a:noFill/>
        </p:spPr>
        <p:txBody>
          <a:bodyPr wrap="square" rtlCol="0">
            <a:spAutoFit/>
          </a:bodyPr>
          <a:lstStyle/>
          <a:p>
            <a:r>
              <a:rPr lang="en-US" dirty="0" smtClean="0"/>
              <a:t>One wins</a:t>
            </a:r>
            <a:endParaRPr lang="en-US" dirty="0"/>
          </a:p>
        </p:txBody>
      </p:sp>
      <p:sp>
        <p:nvSpPr>
          <p:cNvPr id="47" name="Right Arrow 46"/>
          <p:cNvSpPr/>
          <p:nvPr/>
        </p:nvSpPr>
        <p:spPr>
          <a:xfrm rot="20827045">
            <a:off x="2992026" y="1881155"/>
            <a:ext cx="3387605" cy="228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358094" y="1306354"/>
            <a:ext cx="1490295" cy="369332"/>
          </a:xfrm>
          <a:prstGeom prst="rect">
            <a:avLst/>
          </a:prstGeom>
          <a:noFill/>
        </p:spPr>
        <p:txBody>
          <a:bodyPr wrap="square" rtlCol="0">
            <a:spAutoFit/>
          </a:bodyPr>
          <a:lstStyle/>
          <a:p>
            <a:r>
              <a:rPr lang="en-US" dirty="0" smtClean="0"/>
              <a:t>No winner</a:t>
            </a:r>
            <a:endParaRPr lang="en-US" dirty="0"/>
          </a:p>
        </p:txBody>
      </p:sp>
      <p:sp>
        <p:nvSpPr>
          <p:cNvPr id="49" name="Right Arrow 48"/>
          <p:cNvSpPr/>
          <p:nvPr/>
        </p:nvSpPr>
        <p:spPr>
          <a:xfrm rot="8388922">
            <a:off x="772626" y="3873594"/>
            <a:ext cx="1175803" cy="228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71460" y="4358805"/>
            <a:ext cx="1490295" cy="369332"/>
          </a:xfrm>
          <a:prstGeom prst="rect">
            <a:avLst/>
          </a:prstGeom>
          <a:noFill/>
        </p:spPr>
        <p:txBody>
          <a:bodyPr wrap="square" rtlCol="0">
            <a:spAutoFit/>
          </a:bodyPr>
          <a:lstStyle/>
          <a:p>
            <a:r>
              <a:rPr lang="en-US" dirty="0" smtClean="0"/>
              <a:t>No winner</a:t>
            </a:r>
            <a:endParaRPr lang="en-US" dirty="0"/>
          </a:p>
        </p:txBody>
      </p:sp>
      <p:sp>
        <p:nvSpPr>
          <p:cNvPr id="18" name="TextBox 17"/>
          <p:cNvSpPr txBox="1"/>
          <p:nvPr/>
        </p:nvSpPr>
        <p:spPr>
          <a:xfrm>
            <a:off x="6928338" y="5767754"/>
            <a:ext cx="2154116" cy="646331"/>
          </a:xfrm>
          <a:prstGeom prst="rect">
            <a:avLst/>
          </a:prstGeom>
          <a:noFill/>
        </p:spPr>
        <p:txBody>
          <a:bodyPr wrap="square" rtlCol="0">
            <a:spAutoFit/>
          </a:bodyPr>
          <a:lstStyle/>
          <a:p>
            <a:r>
              <a:rPr lang="en-US" dirty="0" smtClean="0"/>
              <a:t>Now still use Occam Razor</a:t>
            </a:r>
            <a:endParaRPr lang="en-US" dirty="0"/>
          </a:p>
        </p:txBody>
      </p:sp>
    </p:spTree>
    <p:extLst>
      <p:ext uri="{BB962C8B-B14F-4D97-AF65-F5344CB8AC3E}">
        <p14:creationId xmlns:p14="http://schemas.microsoft.com/office/powerpoint/2010/main" val="3647255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55883"/>
          </a:xfrm>
          <a:solidFill>
            <a:schemeClr val="bg2"/>
          </a:solidFill>
        </p:spPr>
        <p:txBody>
          <a:bodyPr/>
          <a:lstStyle/>
          <a:p>
            <a:r>
              <a:rPr lang="en-US" dirty="0" smtClean="0"/>
              <a:t>This method can be improved in may ways</a:t>
            </a:r>
            <a:endParaRPr lang="en-US" dirty="0"/>
          </a:p>
        </p:txBody>
      </p:sp>
      <p:sp>
        <p:nvSpPr>
          <p:cNvPr id="3" name="Content Placeholder 2"/>
          <p:cNvSpPr>
            <a:spLocks noGrp="1"/>
          </p:cNvSpPr>
          <p:nvPr>
            <p:ph idx="1"/>
          </p:nvPr>
        </p:nvSpPr>
        <p:spPr>
          <a:xfrm>
            <a:off x="238594" y="1312669"/>
            <a:ext cx="11953406" cy="2447437"/>
          </a:xfrm>
          <a:solidFill>
            <a:srgbClr val="FFFF00"/>
          </a:solidFill>
        </p:spPr>
        <p:txBody>
          <a:bodyPr/>
          <a:lstStyle/>
          <a:p>
            <a:pPr marL="514350" indent="-514350">
              <a:buFont typeface="+mj-lt"/>
              <a:buAutoNum type="arabicPeriod"/>
            </a:pPr>
            <a:r>
              <a:rPr lang="en-US" dirty="0" smtClean="0"/>
              <a:t>If you know percent of ones and zeros, you can create better rules of </a:t>
            </a:r>
            <a:r>
              <a:rPr lang="en-US" dirty="0"/>
              <a:t>creating </a:t>
            </a:r>
            <a:r>
              <a:rPr lang="en-US" dirty="0" err="1"/>
              <a:t>HD</a:t>
            </a:r>
            <a:r>
              <a:rPr lang="en-US" baseline="-25000" dirty="0" err="1"/>
              <a:t>i</a:t>
            </a:r>
            <a:r>
              <a:rPr lang="en-US" dirty="0"/>
              <a:t> zeros and ones.</a:t>
            </a:r>
          </a:p>
          <a:p>
            <a:pPr marL="514350" indent="-514350">
              <a:buFont typeface="+mj-lt"/>
              <a:buAutoNum type="arabicPeriod"/>
            </a:pPr>
            <a:endParaRPr lang="en-US" dirty="0" smtClean="0"/>
          </a:p>
          <a:p>
            <a:pPr marL="514350" indent="-514350">
              <a:buFont typeface="+mj-lt"/>
              <a:buAutoNum type="arabicPeriod"/>
            </a:pPr>
            <a:r>
              <a:rPr lang="en-US" dirty="0" smtClean="0"/>
              <a:t>If you know correlation of variable values = you can create better rules of creating </a:t>
            </a:r>
            <a:r>
              <a:rPr lang="en-US" dirty="0" err="1" smtClean="0"/>
              <a:t>HD</a:t>
            </a:r>
            <a:r>
              <a:rPr lang="en-US" baseline="-25000" dirty="0" err="1" smtClean="0"/>
              <a:t>i</a:t>
            </a:r>
            <a:r>
              <a:rPr lang="en-US" dirty="0" smtClean="0"/>
              <a:t> zeros and ones.</a:t>
            </a:r>
            <a:endParaRPr lang="en-US" dirty="0"/>
          </a:p>
        </p:txBody>
      </p:sp>
      <p:sp>
        <p:nvSpPr>
          <p:cNvPr id="4" name="TextBox 3"/>
          <p:cNvSpPr txBox="1"/>
          <p:nvPr/>
        </p:nvSpPr>
        <p:spPr>
          <a:xfrm>
            <a:off x="238594" y="3816892"/>
            <a:ext cx="11953406" cy="954107"/>
          </a:xfrm>
          <a:prstGeom prst="rect">
            <a:avLst/>
          </a:prstGeom>
          <a:solidFill>
            <a:schemeClr val="accent1">
              <a:lumMod val="20000"/>
              <a:lumOff val="80000"/>
            </a:schemeClr>
          </a:solidFill>
        </p:spPr>
        <p:txBody>
          <a:bodyPr wrap="square" rtlCol="0">
            <a:spAutoFit/>
          </a:bodyPr>
          <a:lstStyle/>
          <a:p>
            <a:r>
              <a:rPr lang="en-US" sz="2800" i="1" u="sng" dirty="0" smtClean="0">
                <a:effectLst>
                  <a:outerShdw blurRad="38100" dist="38100" dir="2700000" algn="tl">
                    <a:srgbClr val="000000">
                      <a:alpha val="43137"/>
                    </a:srgbClr>
                  </a:outerShdw>
                </a:effectLst>
              </a:rPr>
              <a:t>You can create new Machine Learning methods by creating more complex rules to create </a:t>
            </a:r>
            <a:r>
              <a:rPr lang="en-US" sz="2800" i="1" u="sng" dirty="0" err="1">
                <a:effectLst>
                  <a:outerShdw blurRad="38100" dist="38100" dir="2700000" algn="tl">
                    <a:srgbClr val="000000">
                      <a:alpha val="43137"/>
                    </a:srgbClr>
                  </a:outerShdw>
                </a:effectLst>
              </a:rPr>
              <a:t>HD</a:t>
            </a:r>
            <a:r>
              <a:rPr lang="en-US" sz="2800" i="1" u="sng" baseline="-25000" dirty="0" err="1">
                <a:effectLst>
                  <a:outerShdw blurRad="38100" dist="38100" dir="2700000" algn="tl">
                    <a:srgbClr val="000000">
                      <a:alpha val="43137"/>
                    </a:srgbClr>
                  </a:outerShdw>
                </a:effectLst>
              </a:rPr>
              <a:t>i</a:t>
            </a:r>
            <a:r>
              <a:rPr lang="en-US" sz="2800" i="1" u="sng" baseline="-25000" dirty="0">
                <a:effectLst>
                  <a:outerShdw blurRad="38100" dist="38100" dir="2700000" algn="tl">
                    <a:srgbClr val="000000">
                      <a:alpha val="43137"/>
                    </a:srgbClr>
                  </a:outerShdw>
                </a:effectLst>
              </a:rPr>
              <a:t> </a:t>
            </a:r>
            <a:r>
              <a:rPr lang="en-US" sz="2800" i="1" u="sng" dirty="0" smtClean="0">
                <a:effectLst>
                  <a:outerShdw blurRad="38100" dist="38100" dir="2700000" algn="tl">
                    <a:srgbClr val="000000">
                      <a:alpha val="43137"/>
                    </a:srgbClr>
                  </a:outerShdw>
                </a:effectLst>
              </a:rPr>
              <a:t> zeros and </a:t>
            </a:r>
            <a:r>
              <a:rPr lang="en-US" sz="2800" i="1" u="sng" dirty="0" err="1">
                <a:effectLst>
                  <a:outerShdw blurRad="38100" dist="38100" dir="2700000" algn="tl">
                    <a:srgbClr val="000000">
                      <a:alpha val="43137"/>
                    </a:srgbClr>
                  </a:outerShdw>
                </a:effectLst>
              </a:rPr>
              <a:t>HD</a:t>
            </a:r>
            <a:r>
              <a:rPr lang="en-US" sz="2800" i="1" u="sng" baseline="-25000" dirty="0" err="1">
                <a:effectLst>
                  <a:outerShdw blurRad="38100" dist="38100" dir="2700000" algn="tl">
                    <a:srgbClr val="000000">
                      <a:alpha val="43137"/>
                    </a:srgbClr>
                  </a:outerShdw>
                </a:effectLst>
              </a:rPr>
              <a:t>i</a:t>
            </a:r>
            <a:r>
              <a:rPr lang="en-US" sz="2800" i="1" u="sng" baseline="-25000" dirty="0">
                <a:effectLst>
                  <a:outerShdw blurRad="38100" dist="38100" dir="2700000" algn="tl">
                    <a:srgbClr val="000000">
                      <a:alpha val="43137"/>
                    </a:srgbClr>
                  </a:outerShdw>
                </a:effectLst>
              </a:rPr>
              <a:t> </a:t>
            </a:r>
            <a:r>
              <a:rPr lang="en-US" sz="2800" i="1" u="sng" dirty="0" smtClean="0">
                <a:effectLst>
                  <a:outerShdw blurRad="38100" dist="38100" dir="2700000" algn="tl">
                    <a:srgbClr val="000000">
                      <a:alpha val="43137"/>
                    </a:srgbClr>
                  </a:outerShdw>
                </a:effectLst>
              </a:rPr>
              <a:t>ones.</a:t>
            </a:r>
            <a:endParaRPr lang="en-US" sz="2800" i="1" u="sng" dirty="0">
              <a:effectLst>
                <a:outerShdw blurRad="38100" dist="38100" dir="2700000" algn="tl">
                  <a:srgbClr val="000000">
                    <a:alpha val="43137"/>
                  </a:srgbClr>
                </a:outerShdw>
              </a:effectLst>
            </a:endParaRPr>
          </a:p>
        </p:txBody>
      </p:sp>
      <p:sp>
        <p:nvSpPr>
          <p:cNvPr id="5" name="TextBox 4"/>
          <p:cNvSpPr txBox="1"/>
          <p:nvPr/>
        </p:nvSpPr>
        <p:spPr>
          <a:xfrm>
            <a:off x="494675" y="4827785"/>
            <a:ext cx="9129010" cy="2246769"/>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000" b="1" dirty="0" smtClean="0">
                <a:solidFill>
                  <a:srgbClr val="FF0000"/>
                </a:solidFill>
                <a:effectLst>
                  <a:outerShdw blurRad="38100" dist="38100" dir="2700000" algn="tl">
                    <a:srgbClr val="000000">
                      <a:alpha val="43137"/>
                    </a:srgbClr>
                  </a:outerShdw>
                </a:effectLst>
              </a:rPr>
              <a:t>CONCLUSION.</a:t>
            </a:r>
          </a:p>
          <a:p>
            <a:pPr marL="342900" indent="-342900">
              <a:buFont typeface="Arial" panose="020B0604020202020204" pitchFamily="34" charset="0"/>
              <a:buChar char="•"/>
            </a:pPr>
            <a:r>
              <a:rPr lang="en-US" sz="2000" b="1" dirty="0" smtClean="0">
                <a:solidFill>
                  <a:srgbClr val="FF0000"/>
                </a:solidFill>
                <a:effectLst>
                  <a:outerShdw blurRad="38100" dist="38100" dir="2700000" algn="tl">
                    <a:srgbClr val="000000">
                      <a:alpha val="43137"/>
                    </a:srgbClr>
                  </a:outerShdw>
                </a:effectLst>
              </a:rPr>
              <a:t>The methods should be created that repeat calculation probabilistically and many times.</a:t>
            </a:r>
          </a:p>
          <a:p>
            <a:pPr marL="342900" indent="-342900">
              <a:buFont typeface="Arial" panose="020B0604020202020204" pitchFamily="34" charset="0"/>
              <a:buChar char="•"/>
            </a:pPr>
            <a:r>
              <a:rPr lang="en-US" sz="2000" b="1" dirty="0" smtClean="0">
                <a:solidFill>
                  <a:srgbClr val="FF0000"/>
                </a:solidFill>
                <a:effectLst>
                  <a:outerShdw blurRad="38100" dist="38100" dir="2700000" algn="tl">
                    <a:srgbClr val="000000">
                      <a:alpha val="43137"/>
                    </a:srgbClr>
                  </a:outerShdw>
                </a:effectLst>
              </a:rPr>
              <a:t>These methods should have some statistical assumptions about numbers of zeros and ones and their locations</a:t>
            </a:r>
          </a:p>
          <a:p>
            <a:pPr marL="342900" indent="-342900">
              <a:buFont typeface="Arial" panose="020B0604020202020204" pitchFamily="34" charset="0"/>
              <a:buChar char="•"/>
            </a:pPr>
            <a:r>
              <a:rPr lang="en-US" sz="2000" b="1" dirty="0" smtClean="0">
                <a:solidFill>
                  <a:srgbClr val="FF0000"/>
                </a:solidFill>
                <a:effectLst>
                  <a:outerShdw blurRad="38100" dist="38100" dir="2700000" algn="tl">
                    <a:srgbClr val="000000">
                      <a:alpha val="43137"/>
                    </a:srgbClr>
                  </a:outerShdw>
                </a:effectLst>
              </a:rPr>
              <a:t>See next slides</a:t>
            </a:r>
          </a:p>
          <a:p>
            <a:pPr marL="342900" indent="-342900">
              <a:buFont typeface="Arial" panose="020B0604020202020204" pitchFamily="34" charset="0"/>
              <a:buChar char="•"/>
            </a:pPr>
            <a:endParaRPr lang="en-US"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5018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457201"/>
            <a:ext cx="10747986" cy="5486400"/>
          </a:xfrm>
          <a:solidFill>
            <a:srgbClr val="FFFF00"/>
          </a:solidFill>
        </p:spPr>
        <p:txBody>
          <a:bodyPr>
            <a:noAutofit/>
          </a:bodyPr>
          <a:lstStyle/>
          <a:p>
            <a:pPr algn="ctr"/>
            <a:r>
              <a:rPr lang="en-US" sz="11500" b="1" dirty="0" smtClean="0">
                <a:solidFill>
                  <a:srgbClr val="FF0000"/>
                </a:solidFill>
                <a:effectLst>
                  <a:outerShdw blurRad="38100" dist="38100" dir="2700000" algn="tl">
                    <a:srgbClr val="000000">
                      <a:alpha val="43137"/>
                    </a:srgbClr>
                  </a:outerShdw>
                </a:effectLst>
              </a:rPr>
              <a:t>Probabilistic SOP </a:t>
            </a:r>
            <a:r>
              <a:rPr lang="en-US" sz="11500" b="1" dirty="0" smtClean="0">
                <a:effectLst>
                  <a:outerShdw blurRad="38100" dist="38100" dir="2700000" algn="tl">
                    <a:srgbClr val="000000">
                      <a:alpha val="43137"/>
                    </a:srgbClr>
                  </a:outerShdw>
                </a:effectLst>
              </a:rPr>
              <a:t>repeated many times</a:t>
            </a:r>
            <a:endParaRPr lang="en-US" sz="11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6562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3" y="45710"/>
            <a:ext cx="5287108" cy="474169"/>
          </a:xfrm>
          <a:solidFill>
            <a:srgbClr val="FFFF00"/>
          </a:solidFill>
        </p:spPr>
        <p:txBody>
          <a:bodyPr>
            <a:normAutofit fontScale="90000"/>
          </a:bodyPr>
          <a:lstStyle/>
          <a:p>
            <a:r>
              <a:rPr lang="en-US" sz="1600" b="1" dirty="0" smtClean="0">
                <a:solidFill>
                  <a:srgbClr val="FF0000"/>
                </a:solidFill>
                <a:effectLst>
                  <a:outerShdw blurRad="38100" dist="38100" dir="2700000" algn="tl">
                    <a:srgbClr val="000000">
                      <a:alpha val="43137"/>
                    </a:srgbClr>
                  </a:outerShdw>
                </a:effectLst>
              </a:rPr>
              <a:t>Comparison of two approaches to Machine Learning, traditional and modern</a:t>
            </a:r>
            <a:endParaRPr lang="en-US" sz="1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8" y="705380"/>
            <a:ext cx="5553808" cy="1807529"/>
          </a:xfrm>
        </p:spPr>
        <p:txBody>
          <a:bodyPr>
            <a:noAutofit/>
          </a:bodyPr>
          <a:lstStyle/>
          <a:p>
            <a:r>
              <a:rPr lang="en-US" sz="1200" dirty="0" smtClean="0"/>
              <a:t>We can use classical logic synthesis tools to solve the new problem</a:t>
            </a:r>
          </a:p>
          <a:p>
            <a:r>
              <a:rPr lang="en-US" sz="1200" dirty="0" smtClean="0"/>
              <a:t>The tool should create optimal or good solutions, but make random choices if there are many solutions of the same cost.</a:t>
            </a:r>
          </a:p>
          <a:p>
            <a:r>
              <a:rPr lang="en-US" sz="1200" dirty="0" smtClean="0"/>
              <a:t>Suppose we selected to run the tool for the total  of 18 times.</a:t>
            </a:r>
          </a:p>
          <a:p>
            <a:r>
              <a:rPr lang="en-US" sz="1200" dirty="0" smtClean="0"/>
              <a:t>We run SOP minimizer that gives us solution F=c seven times, solution F=b five times and solution F=a six times</a:t>
            </a:r>
          </a:p>
          <a:p>
            <a:r>
              <a:rPr lang="en-US" sz="1200" dirty="0" smtClean="0"/>
              <a:t>For every cell we add number of ones from each solution – see Figures B and C</a:t>
            </a:r>
            <a:endParaRPr lang="en-US" sz="1200" dirty="0"/>
          </a:p>
        </p:txBody>
      </p:sp>
      <p:pic>
        <p:nvPicPr>
          <p:cNvPr id="4" name="Picture 3"/>
          <p:cNvPicPr>
            <a:picLocks noChangeAspect="1"/>
          </p:cNvPicPr>
          <p:nvPr/>
        </p:nvPicPr>
        <p:blipFill rotWithShape="1">
          <a:blip r:embed="rId3"/>
          <a:srcRect l="25041" t="26563" r="67842" b="46463"/>
          <a:stretch/>
        </p:blipFill>
        <p:spPr>
          <a:xfrm>
            <a:off x="5866592" y="2214576"/>
            <a:ext cx="1332880" cy="1420763"/>
          </a:xfrm>
          <a:prstGeom prst="rect">
            <a:avLst/>
          </a:prstGeom>
        </p:spPr>
      </p:pic>
      <p:sp>
        <p:nvSpPr>
          <p:cNvPr id="5" name="TextBox 4"/>
          <p:cNvSpPr txBox="1"/>
          <p:nvPr/>
        </p:nvSpPr>
        <p:spPr>
          <a:xfrm>
            <a:off x="5895879" y="3692980"/>
            <a:ext cx="1536675" cy="338554"/>
          </a:xfrm>
          <a:prstGeom prst="rect">
            <a:avLst/>
          </a:prstGeom>
          <a:solidFill>
            <a:schemeClr val="accent1">
              <a:lumMod val="20000"/>
              <a:lumOff val="80000"/>
            </a:schemeClr>
          </a:solidFill>
        </p:spPr>
        <p:txBody>
          <a:bodyPr wrap="square" rtlCol="0">
            <a:spAutoFit/>
          </a:bodyPr>
          <a:lstStyle/>
          <a:p>
            <a:r>
              <a:rPr lang="en-US" sz="1050" dirty="0" smtClean="0"/>
              <a:t>Total Number of </a:t>
            </a:r>
            <a:r>
              <a:rPr lang="en-US" sz="1600" dirty="0" smtClean="0">
                <a:solidFill>
                  <a:srgbClr val="FF0000"/>
                </a:solidFill>
              </a:rPr>
              <a:t>ones</a:t>
            </a:r>
            <a:endParaRPr lang="en-US" sz="1600" dirty="0">
              <a:solidFill>
                <a:srgbClr val="FF0000"/>
              </a:solidFill>
            </a:endParaRPr>
          </a:p>
        </p:txBody>
      </p:sp>
      <p:pic>
        <p:nvPicPr>
          <p:cNvPr id="16" name="Picture 15"/>
          <p:cNvPicPr>
            <a:picLocks noChangeAspect="1"/>
          </p:cNvPicPr>
          <p:nvPr/>
        </p:nvPicPr>
        <p:blipFill rotWithShape="1">
          <a:blip r:embed="rId3"/>
          <a:srcRect l="15629" t="26237" r="77254" b="46697"/>
          <a:stretch/>
        </p:blipFill>
        <p:spPr>
          <a:xfrm>
            <a:off x="124493" y="2853557"/>
            <a:ext cx="1416936" cy="1515552"/>
          </a:xfrm>
          <a:prstGeom prst="rect">
            <a:avLst/>
          </a:prstGeom>
        </p:spPr>
      </p:pic>
      <p:sp>
        <p:nvSpPr>
          <p:cNvPr id="17" name="TextBox 16"/>
          <p:cNvSpPr txBox="1"/>
          <p:nvPr/>
        </p:nvSpPr>
        <p:spPr>
          <a:xfrm>
            <a:off x="1098884" y="3059055"/>
            <a:ext cx="45719" cy="369332"/>
          </a:xfrm>
          <a:prstGeom prst="rect">
            <a:avLst/>
          </a:prstGeom>
          <a:noFill/>
        </p:spPr>
        <p:txBody>
          <a:bodyPr wrap="square" rtlCol="0">
            <a:spAutoFit/>
          </a:bodyPr>
          <a:lstStyle/>
          <a:p>
            <a:r>
              <a:rPr lang="en-US" dirty="0" smtClean="0"/>
              <a:t>1</a:t>
            </a:r>
            <a:endParaRPr lang="en-US" dirty="0"/>
          </a:p>
        </p:txBody>
      </p:sp>
      <p:sp>
        <p:nvSpPr>
          <p:cNvPr id="18" name="TextBox 17"/>
          <p:cNvSpPr txBox="1"/>
          <p:nvPr/>
        </p:nvSpPr>
        <p:spPr>
          <a:xfrm>
            <a:off x="1076024" y="3344750"/>
            <a:ext cx="45719" cy="369332"/>
          </a:xfrm>
          <a:prstGeom prst="rect">
            <a:avLst/>
          </a:prstGeom>
          <a:noFill/>
        </p:spPr>
        <p:txBody>
          <a:bodyPr wrap="square" rtlCol="0">
            <a:spAutoFit/>
          </a:bodyPr>
          <a:lstStyle/>
          <a:p>
            <a:r>
              <a:rPr lang="en-US" dirty="0" smtClean="0"/>
              <a:t>1</a:t>
            </a:r>
            <a:endParaRPr lang="en-US" dirty="0"/>
          </a:p>
        </p:txBody>
      </p:sp>
      <p:sp>
        <p:nvSpPr>
          <p:cNvPr id="19" name="TextBox 18"/>
          <p:cNvSpPr txBox="1"/>
          <p:nvPr/>
        </p:nvSpPr>
        <p:spPr>
          <a:xfrm>
            <a:off x="1034113" y="3919580"/>
            <a:ext cx="129540" cy="369332"/>
          </a:xfrm>
          <a:prstGeom prst="rect">
            <a:avLst/>
          </a:prstGeom>
          <a:noFill/>
        </p:spPr>
        <p:txBody>
          <a:bodyPr wrap="square" rtlCol="0">
            <a:spAutoFit/>
          </a:bodyPr>
          <a:lstStyle/>
          <a:p>
            <a:r>
              <a:rPr lang="en-US" dirty="0" smtClean="0"/>
              <a:t>1</a:t>
            </a:r>
            <a:endParaRPr lang="en-US" dirty="0"/>
          </a:p>
        </p:txBody>
      </p:sp>
      <p:sp>
        <p:nvSpPr>
          <p:cNvPr id="20" name="TextBox 19"/>
          <p:cNvSpPr txBox="1"/>
          <p:nvPr/>
        </p:nvSpPr>
        <p:spPr>
          <a:xfrm flipH="1">
            <a:off x="524452" y="3959679"/>
            <a:ext cx="509661" cy="369332"/>
          </a:xfrm>
          <a:prstGeom prst="rect">
            <a:avLst/>
          </a:prstGeom>
          <a:noFill/>
        </p:spPr>
        <p:txBody>
          <a:bodyPr wrap="square" rtlCol="0">
            <a:spAutoFit/>
          </a:bodyPr>
          <a:lstStyle/>
          <a:p>
            <a:r>
              <a:rPr lang="en-US" dirty="0" smtClean="0"/>
              <a:t>0</a:t>
            </a:r>
            <a:endParaRPr lang="en-US" dirty="0"/>
          </a:p>
        </p:txBody>
      </p:sp>
      <p:sp>
        <p:nvSpPr>
          <p:cNvPr id="21" name="TextBox 20"/>
          <p:cNvSpPr txBox="1"/>
          <p:nvPr/>
        </p:nvSpPr>
        <p:spPr>
          <a:xfrm flipH="1">
            <a:off x="501592" y="3619032"/>
            <a:ext cx="509661" cy="369332"/>
          </a:xfrm>
          <a:prstGeom prst="rect">
            <a:avLst/>
          </a:prstGeom>
          <a:noFill/>
        </p:spPr>
        <p:txBody>
          <a:bodyPr wrap="square" rtlCol="0">
            <a:spAutoFit/>
          </a:bodyPr>
          <a:lstStyle/>
          <a:p>
            <a:r>
              <a:rPr lang="en-US" dirty="0" smtClean="0"/>
              <a:t>0</a:t>
            </a:r>
            <a:endParaRPr lang="en-US" dirty="0"/>
          </a:p>
        </p:txBody>
      </p:sp>
      <p:sp>
        <p:nvSpPr>
          <p:cNvPr id="22" name="TextBox 21"/>
          <p:cNvSpPr txBox="1"/>
          <p:nvPr/>
        </p:nvSpPr>
        <p:spPr>
          <a:xfrm flipH="1">
            <a:off x="513022" y="3344750"/>
            <a:ext cx="509661" cy="369332"/>
          </a:xfrm>
          <a:prstGeom prst="rect">
            <a:avLst/>
          </a:prstGeom>
          <a:noFill/>
        </p:spPr>
        <p:txBody>
          <a:bodyPr wrap="square" rtlCol="0">
            <a:spAutoFit/>
          </a:bodyPr>
          <a:lstStyle/>
          <a:p>
            <a:r>
              <a:rPr lang="en-US" dirty="0" smtClean="0"/>
              <a:t>0</a:t>
            </a:r>
            <a:endParaRPr lang="en-US" dirty="0"/>
          </a:p>
        </p:txBody>
      </p:sp>
      <p:pic>
        <p:nvPicPr>
          <p:cNvPr id="23" name="Picture 22"/>
          <p:cNvPicPr>
            <a:picLocks noChangeAspect="1"/>
          </p:cNvPicPr>
          <p:nvPr/>
        </p:nvPicPr>
        <p:blipFill rotWithShape="1">
          <a:blip r:embed="rId3"/>
          <a:srcRect l="15629" t="26237" r="77254" b="46697"/>
          <a:stretch/>
        </p:blipFill>
        <p:spPr>
          <a:xfrm>
            <a:off x="2179255" y="2965859"/>
            <a:ext cx="1416936" cy="1515552"/>
          </a:xfrm>
          <a:prstGeom prst="rect">
            <a:avLst/>
          </a:prstGeom>
        </p:spPr>
      </p:pic>
      <p:sp>
        <p:nvSpPr>
          <p:cNvPr id="24" name="TextBox 23"/>
          <p:cNvSpPr txBox="1"/>
          <p:nvPr/>
        </p:nvSpPr>
        <p:spPr>
          <a:xfrm>
            <a:off x="3150422" y="3211455"/>
            <a:ext cx="45719" cy="369332"/>
          </a:xfrm>
          <a:prstGeom prst="rect">
            <a:avLst/>
          </a:prstGeom>
          <a:noFill/>
        </p:spPr>
        <p:txBody>
          <a:bodyPr wrap="square" rtlCol="0">
            <a:spAutoFit/>
          </a:bodyPr>
          <a:lstStyle/>
          <a:p>
            <a:r>
              <a:rPr lang="en-US" dirty="0" smtClean="0"/>
              <a:t>7</a:t>
            </a:r>
            <a:endParaRPr lang="en-US" dirty="0"/>
          </a:p>
        </p:txBody>
      </p:sp>
      <p:sp>
        <p:nvSpPr>
          <p:cNvPr id="25" name="TextBox 24"/>
          <p:cNvSpPr txBox="1"/>
          <p:nvPr/>
        </p:nvSpPr>
        <p:spPr>
          <a:xfrm>
            <a:off x="3127562" y="3497150"/>
            <a:ext cx="45719" cy="369332"/>
          </a:xfrm>
          <a:prstGeom prst="rect">
            <a:avLst/>
          </a:prstGeom>
          <a:noFill/>
        </p:spPr>
        <p:txBody>
          <a:bodyPr wrap="square" rtlCol="0">
            <a:spAutoFit/>
          </a:bodyPr>
          <a:lstStyle/>
          <a:p>
            <a:r>
              <a:rPr lang="en-US" dirty="0" smtClean="0"/>
              <a:t>7</a:t>
            </a:r>
            <a:endParaRPr lang="en-US" dirty="0"/>
          </a:p>
        </p:txBody>
      </p:sp>
      <p:sp>
        <p:nvSpPr>
          <p:cNvPr id="26" name="TextBox 25"/>
          <p:cNvSpPr txBox="1"/>
          <p:nvPr/>
        </p:nvSpPr>
        <p:spPr>
          <a:xfrm>
            <a:off x="3085651" y="4071980"/>
            <a:ext cx="129540" cy="369332"/>
          </a:xfrm>
          <a:prstGeom prst="rect">
            <a:avLst/>
          </a:prstGeom>
          <a:noFill/>
        </p:spPr>
        <p:txBody>
          <a:bodyPr wrap="square" rtlCol="0">
            <a:spAutoFit/>
          </a:bodyPr>
          <a:lstStyle/>
          <a:p>
            <a:r>
              <a:rPr lang="en-US" dirty="0" smtClean="0"/>
              <a:t>7</a:t>
            </a:r>
            <a:endParaRPr lang="en-US" dirty="0"/>
          </a:p>
        </p:txBody>
      </p:sp>
      <p:sp>
        <p:nvSpPr>
          <p:cNvPr id="27" name="TextBox 26"/>
          <p:cNvSpPr txBox="1"/>
          <p:nvPr/>
        </p:nvSpPr>
        <p:spPr>
          <a:xfrm flipH="1">
            <a:off x="2575990" y="4112079"/>
            <a:ext cx="509661" cy="369332"/>
          </a:xfrm>
          <a:prstGeom prst="rect">
            <a:avLst/>
          </a:prstGeom>
          <a:noFill/>
        </p:spPr>
        <p:txBody>
          <a:bodyPr wrap="square" rtlCol="0">
            <a:spAutoFit/>
          </a:bodyPr>
          <a:lstStyle/>
          <a:p>
            <a:r>
              <a:rPr lang="en-US" dirty="0" smtClean="0"/>
              <a:t>-</a:t>
            </a:r>
            <a:endParaRPr lang="en-US" dirty="0"/>
          </a:p>
        </p:txBody>
      </p:sp>
      <p:sp>
        <p:nvSpPr>
          <p:cNvPr id="28" name="TextBox 27"/>
          <p:cNvSpPr txBox="1"/>
          <p:nvPr/>
        </p:nvSpPr>
        <p:spPr>
          <a:xfrm flipH="1">
            <a:off x="2553130" y="3771432"/>
            <a:ext cx="509661" cy="369332"/>
          </a:xfrm>
          <a:prstGeom prst="rect">
            <a:avLst/>
          </a:prstGeom>
          <a:noFill/>
        </p:spPr>
        <p:txBody>
          <a:bodyPr wrap="square" rtlCol="0">
            <a:spAutoFit/>
          </a:bodyPr>
          <a:lstStyle/>
          <a:p>
            <a:r>
              <a:rPr lang="en-US" dirty="0" smtClean="0"/>
              <a:t>-</a:t>
            </a:r>
            <a:endParaRPr lang="en-US" dirty="0"/>
          </a:p>
        </p:txBody>
      </p:sp>
      <p:sp>
        <p:nvSpPr>
          <p:cNvPr id="29" name="TextBox 28"/>
          <p:cNvSpPr txBox="1"/>
          <p:nvPr/>
        </p:nvSpPr>
        <p:spPr>
          <a:xfrm flipH="1">
            <a:off x="2564560" y="3497150"/>
            <a:ext cx="509661" cy="369332"/>
          </a:xfrm>
          <a:prstGeom prst="rect">
            <a:avLst/>
          </a:prstGeom>
          <a:noFill/>
        </p:spPr>
        <p:txBody>
          <a:bodyPr wrap="square" rtlCol="0">
            <a:spAutoFit/>
          </a:bodyPr>
          <a:lstStyle/>
          <a:p>
            <a:r>
              <a:rPr lang="en-US" dirty="0" smtClean="0"/>
              <a:t>-</a:t>
            </a:r>
            <a:endParaRPr lang="en-US" dirty="0"/>
          </a:p>
        </p:txBody>
      </p:sp>
      <p:sp>
        <p:nvSpPr>
          <p:cNvPr id="30" name="TextBox 29"/>
          <p:cNvSpPr txBox="1"/>
          <p:nvPr/>
        </p:nvSpPr>
        <p:spPr>
          <a:xfrm>
            <a:off x="3072170" y="3775145"/>
            <a:ext cx="129540" cy="369332"/>
          </a:xfrm>
          <a:prstGeom prst="rect">
            <a:avLst/>
          </a:prstGeom>
          <a:noFill/>
        </p:spPr>
        <p:txBody>
          <a:bodyPr wrap="square" rtlCol="0">
            <a:spAutoFit/>
          </a:bodyPr>
          <a:lstStyle/>
          <a:p>
            <a:r>
              <a:rPr lang="en-US" dirty="0" smtClean="0"/>
              <a:t>7</a:t>
            </a:r>
            <a:endParaRPr lang="en-US" dirty="0"/>
          </a:p>
        </p:txBody>
      </p:sp>
      <p:sp>
        <p:nvSpPr>
          <p:cNvPr id="31" name="TextBox 30"/>
          <p:cNvSpPr txBox="1"/>
          <p:nvPr/>
        </p:nvSpPr>
        <p:spPr>
          <a:xfrm>
            <a:off x="2675637" y="4513351"/>
            <a:ext cx="682869" cy="369332"/>
          </a:xfrm>
          <a:prstGeom prst="rect">
            <a:avLst/>
          </a:prstGeom>
          <a:noFill/>
        </p:spPr>
        <p:txBody>
          <a:bodyPr wrap="square" rtlCol="0">
            <a:spAutoFit/>
          </a:bodyPr>
          <a:lstStyle/>
          <a:p>
            <a:r>
              <a:rPr lang="en-US" dirty="0" smtClean="0"/>
              <a:t>ones</a:t>
            </a:r>
            <a:endParaRPr lang="en-US" dirty="0"/>
          </a:p>
        </p:txBody>
      </p:sp>
      <p:pic>
        <p:nvPicPr>
          <p:cNvPr id="32" name="Picture 31"/>
          <p:cNvPicPr>
            <a:picLocks noChangeAspect="1"/>
          </p:cNvPicPr>
          <p:nvPr/>
        </p:nvPicPr>
        <p:blipFill rotWithShape="1">
          <a:blip r:embed="rId3"/>
          <a:srcRect l="15629" t="26237" r="77254" b="46697"/>
          <a:stretch/>
        </p:blipFill>
        <p:spPr>
          <a:xfrm>
            <a:off x="3887601" y="2940805"/>
            <a:ext cx="1416936" cy="1515552"/>
          </a:xfrm>
          <a:prstGeom prst="rect">
            <a:avLst/>
          </a:prstGeom>
        </p:spPr>
      </p:pic>
      <p:sp>
        <p:nvSpPr>
          <p:cNvPr id="33" name="TextBox 32"/>
          <p:cNvSpPr txBox="1"/>
          <p:nvPr/>
        </p:nvSpPr>
        <p:spPr>
          <a:xfrm>
            <a:off x="4252976" y="3116845"/>
            <a:ext cx="643011" cy="369332"/>
          </a:xfrm>
          <a:prstGeom prst="rect">
            <a:avLst/>
          </a:prstGeom>
          <a:noFill/>
        </p:spPr>
        <p:txBody>
          <a:bodyPr wrap="square" rtlCol="0">
            <a:spAutoFit/>
          </a:bodyPr>
          <a:lstStyle/>
          <a:p>
            <a:r>
              <a:rPr lang="en-US" dirty="0" smtClean="0">
                <a:solidFill>
                  <a:srgbClr val="FF0000"/>
                </a:solidFill>
              </a:rPr>
              <a:t>7</a:t>
            </a:r>
            <a:endParaRPr lang="en-US" dirty="0">
              <a:solidFill>
                <a:srgbClr val="FF0000"/>
              </a:solidFill>
            </a:endParaRPr>
          </a:p>
        </p:txBody>
      </p:sp>
      <p:sp>
        <p:nvSpPr>
          <p:cNvPr id="34" name="TextBox 33"/>
          <p:cNvSpPr txBox="1"/>
          <p:nvPr/>
        </p:nvSpPr>
        <p:spPr>
          <a:xfrm>
            <a:off x="4345590" y="3459112"/>
            <a:ext cx="45719" cy="369332"/>
          </a:xfrm>
          <a:prstGeom prst="rect">
            <a:avLst/>
          </a:prstGeom>
          <a:noFill/>
        </p:spPr>
        <p:txBody>
          <a:bodyPr wrap="square" rtlCol="0">
            <a:spAutoFit/>
          </a:bodyPr>
          <a:lstStyle/>
          <a:p>
            <a:r>
              <a:rPr lang="en-US" dirty="0" smtClean="0">
                <a:solidFill>
                  <a:srgbClr val="FF0000"/>
                </a:solidFill>
              </a:rPr>
              <a:t>7</a:t>
            </a:r>
            <a:endParaRPr lang="en-US" dirty="0">
              <a:solidFill>
                <a:srgbClr val="FF0000"/>
              </a:solidFill>
            </a:endParaRPr>
          </a:p>
        </p:txBody>
      </p:sp>
      <p:sp>
        <p:nvSpPr>
          <p:cNvPr id="36" name="TextBox 35"/>
          <p:cNvSpPr txBox="1"/>
          <p:nvPr/>
        </p:nvSpPr>
        <p:spPr>
          <a:xfrm flipH="1">
            <a:off x="4275836" y="4071055"/>
            <a:ext cx="509661" cy="369332"/>
          </a:xfrm>
          <a:prstGeom prst="rect">
            <a:avLst/>
          </a:prstGeom>
          <a:noFill/>
        </p:spPr>
        <p:txBody>
          <a:bodyPr wrap="square" rtlCol="0">
            <a:spAutoFit/>
          </a:bodyPr>
          <a:lstStyle/>
          <a:p>
            <a:r>
              <a:rPr lang="en-US" dirty="0" smtClean="0">
                <a:solidFill>
                  <a:srgbClr val="FF0000"/>
                </a:solidFill>
              </a:rPr>
              <a:t>7</a:t>
            </a:r>
            <a:endParaRPr lang="en-US" dirty="0">
              <a:solidFill>
                <a:srgbClr val="FF0000"/>
              </a:solidFill>
            </a:endParaRPr>
          </a:p>
        </p:txBody>
      </p:sp>
      <p:sp>
        <p:nvSpPr>
          <p:cNvPr id="39" name="TextBox 38"/>
          <p:cNvSpPr txBox="1"/>
          <p:nvPr/>
        </p:nvSpPr>
        <p:spPr>
          <a:xfrm>
            <a:off x="4280820" y="3755143"/>
            <a:ext cx="129540" cy="369332"/>
          </a:xfrm>
          <a:prstGeom prst="rect">
            <a:avLst/>
          </a:prstGeom>
          <a:noFill/>
        </p:spPr>
        <p:txBody>
          <a:bodyPr wrap="square" rtlCol="0">
            <a:spAutoFit/>
          </a:bodyPr>
          <a:lstStyle/>
          <a:p>
            <a:r>
              <a:rPr lang="en-US" dirty="0" smtClean="0">
                <a:solidFill>
                  <a:srgbClr val="FF0000"/>
                </a:solidFill>
              </a:rPr>
              <a:t>7</a:t>
            </a:r>
            <a:endParaRPr lang="en-US" dirty="0">
              <a:solidFill>
                <a:srgbClr val="FF0000"/>
              </a:solidFill>
            </a:endParaRPr>
          </a:p>
        </p:txBody>
      </p:sp>
      <p:sp>
        <p:nvSpPr>
          <p:cNvPr id="40" name="TextBox 39"/>
          <p:cNvSpPr txBox="1"/>
          <p:nvPr/>
        </p:nvSpPr>
        <p:spPr>
          <a:xfrm>
            <a:off x="4375483" y="4472327"/>
            <a:ext cx="682869"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zeros</a:t>
            </a:r>
            <a:endParaRPr lang="en-US" b="1" dirty="0">
              <a:solidFill>
                <a:srgbClr val="FF0000"/>
              </a:solidFill>
              <a:effectLst>
                <a:outerShdw blurRad="38100" dist="38100" dir="2700000" algn="tl">
                  <a:srgbClr val="000000">
                    <a:alpha val="43137"/>
                  </a:srgbClr>
                </a:outerShdw>
              </a:effectLst>
            </a:endParaRPr>
          </a:p>
        </p:txBody>
      </p:sp>
      <p:sp>
        <p:nvSpPr>
          <p:cNvPr id="41" name="TextBox 40"/>
          <p:cNvSpPr txBox="1"/>
          <p:nvPr/>
        </p:nvSpPr>
        <p:spPr>
          <a:xfrm flipH="1">
            <a:off x="2575990" y="3166438"/>
            <a:ext cx="509661" cy="369332"/>
          </a:xfrm>
          <a:prstGeom prst="rect">
            <a:avLst/>
          </a:prstGeom>
          <a:noFill/>
        </p:spPr>
        <p:txBody>
          <a:bodyPr wrap="square" rtlCol="0">
            <a:spAutoFit/>
          </a:bodyPr>
          <a:lstStyle/>
          <a:p>
            <a:r>
              <a:rPr lang="en-US" dirty="0" smtClean="0"/>
              <a:t>-</a:t>
            </a:r>
            <a:endParaRPr lang="en-US" dirty="0"/>
          </a:p>
        </p:txBody>
      </p:sp>
      <p:sp>
        <p:nvSpPr>
          <p:cNvPr id="42" name="TextBox 41"/>
          <p:cNvSpPr txBox="1"/>
          <p:nvPr/>
        </p:nvSpPr>
        <p:spPr>
          <a:xfrm flipH="1">
            <a:off x="4794876" y="3714082"/>
            <a:ext cx="509661" cy="369332"/>
          </a:xfrm>
          <a:prstGeom prst="rect">
            <a:avLst/>
          </a:prstGeom>
          <a:noFill/>
        </p:spPr>
        <p:txBody>
          <a:bodyPr wrap="square" rtlCol="0">
            <a:spAutoFit/>
          </a:bodyPr>
          <a:lstStyle/>
          <a:p>
            <a:r>
              <a:rPr lang="en-US" dirty="0" smtClean="0"/>
              <a:t>-</a:t>
            </a:r>
            <a:endParaRPr lang="en-US" dirty="0"/>
          </a:p>
        </p:txBody>
      </p:sp>
      <p:sp>
        <p:nvSpPr>
          <p:cNvPr id="43" name="Right Arrow 42"/>
          <p:cNvSpPr/>
          <p:nvPr/>
        </p:nvSpPr>
        <p:spPr>
          <a:xfrm>
            <a:off x="1696760" y="3681816"/>
            <a:ext cx="482495" cy="257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17071" y="2742532"/>
            <a:ext cx="675543" cy="369332"/>
          </a:xfrm>
          <a:prstGeom prst="rect">
            <a:avLst/>
          </a:prstGeom>
          <a:solidFill>
            <a:schemeClr val="accent1">
              <a:lumMod val="20000"/>
              <a:lumOff val="80000"/>
            </a:schemeClr>
          </a:solidFill>
        </p:spPr>
        <p:txBody>
          <a:bodyPr wrap="square" rtlCol="0">
            <a:spAutoFit/>
          </a:bodyPr>
          <a:lstStyle/>
          <a:p>
            <a:r>
              <a:rPr lang="en-US" dirty="0" smtClean="0"/>
              <a:t>For c</a:t>
            </a:r>
            <a:endParaRPr lang="en-US" dirty="0"/>
          </a:p>
        </p:txBody>
      </p:sp>
      <p:pic>
        <p:nvPicPr>
          <p:cNvPr id="45" name="Picture 44"/>
          <p:cNvPicPr>
            <a:picLocks noChangeAspect="1"/>
          </p:cNvPicPr>
          <p:nvPr/>
        </p:nvPicPr>
        <p:blipFill rotWithShape="1">
          <a:blip r:embed="rId3"/>
          <a:srcRect l="15629" t="26237" r="77254" b="46697"/>
          <a:stretch/>
        </p:blipFill>
        <p:spPr>
          <a:xfrm>
            <a:off x="276893" y="5054564"/>
            <a:ext cx="1416936" cy="1515552"/>
          </a:xfrm>
          <a:prstGeom prst="rect">
            <a:avLst/>
          </a:prstGeom>
        </p:spPr>
      </p:pic>
      <p:sp>
        <p:nvSpPr>
          <p:cNvPr id="46" name="TextBox 45"/>
          <p:cNvSpPr txBox="1"/>
          <p:nvPr/>
        </p:nvSpPr>
        <p:spPr>
          <a:xfrm>
            <a:off x="759795" y="5530256"/>
            <a:ext cx="45719" cy="369332"/>
          </a:xfrm>
          <a:prstGeom prst="rect">
            <a:avLst/>
          </a:prstGeom>
          <a:noFill/>
        </p:spPr>
        <p:txBody>
          <a:bodyPr wrap="square" rtlCol="0">
            <a:spAutoFit/>
          </a:bodyPr>
          <a:lstStyle/>
          <a:p>
            <a:r>
              <a:rPr lang="en-US" dirty="0" smtClean="0"/>
              <a:t>1</a:t>
            </a:r>
            <a:endParaRPr lang="en-US" dirty="0"/>
          </a:p>
        </p:txBody>
      </p:sp>
      <p:sp>
        <p:nvSpPr>
          <p:cNvPr id="47" name="TextBox 46"/>
          <p:cNvSpPr txBox="1"/>
          <p:nvPr/>
        </p:nvSpPr>
        <p:spPr>
          <a:xfrm>
            <a:off x="1228424" y="5545757"/>
            <a:ext cx="45719" cy="369332"/>
          </a:xfrm>
          <a:prstGeom prst="rect">
            <a:avLst/>
          </a:prstGeom>
          <a:noFill/>
        </p:spPr>
        <p:txBody>
          <a:bodyPr wrap="square" rtlCol="0">
            <a:spAutoFit/>
          </a:bodyPr>
          <a:lstStyle/>
          <a:p>
            <a:r>
              <a:rPr lang="en-US" dirty="0" smtClean="0"/>
              <a:t>1</a:t>
            </a:r>
            <a:endParaRPr lang="en-US" dirty="0"/>
          </a:p>
        </p:txBody>
      </p:sp>
      <p:sp>
        <p:nvSpPr>
          <p:cNvPr id="48" name="TextBox 47"/>
          <p:cNvSpPr txBox="1"/>
          <p:nvPr/>
        </p:nvSpPr>
        <p:spPr>
          <a:xfrm flipH="1">
            <a:off x="698249" y="5869832"/>
            <a:ext cx="184345" cy="369332"/>
          </a:xfrm>
          <a:prstGeom prst="rect">
            <a:avLst/>
          </a:prstGeom>
          <a:noFill/>
        </p:spPr>
        <p:txBody>
          <a:bodyPr wrap="square" rtlCol="0">
            <a:spAutoFit/>
          </a:bodyPr>
          <a:lstStyle/>
          <a:p>
            <a:r>
              <a:rPr lang="en-US" dirty="0" smtClean="0"/>
              <a:t>1</a:t>
            </a:r>
            <a:endParaRPr lang="en-US" dirty="0"/>
          </a:p>
        </p:txBody>
      </p:sp>
      <p:sp>
        <p:nvSpPr>
          <p:cNvPr id="49" name="TextBox 48"/>
          <p:cNvSpPr txBox="1"/>
          <p:nvPr/>
        </p:nvSpPr>
        <p:spPr>
          <a:xfrm flipH="1">
            <a:off x="676852" y="6160686"/>
            <a:ext cx="509661" cy="369332"/>
          </a:xfrm>
          <a:prstGeom prst="rect">
            <a:avLst/>
          </a:prstGeom>
          <a:noFill/>
        </p:spPr>
        <p:txBody>
          <a:bodyPr wrap="square" rtlCol="0">
            <a:spAutoFit/>
          </a:bodyPr>
          <a:lstStyle/>
          <a:p>
            <a:r>
              <a:rPr lang="en-US" dirty="0" smtClean="0"/>
              <a:t>0</a:t>
            </a:r>
            <a:endParaRPr lang="en-US" dirty="0"/>
          </a:p>
        </p:txBody>
      </p:sp>
      <p:sp>
        <p:nvSpPr>
          <p:cNvPr id="50" name="TextBox 49"/>
          <p:cNvSpPr txBox="1"/>
          <p:nvPr/>
        </p:nvSpPr>
        <p:spPr>
          <a:xfrm flipH="1">
            <a:off x="1179288" y="5265252"/>
            <a:ext cx="509661" cy="369332"/>
          </a:xfrm>
          <a:prstGeom prst="rect">
            <a:avLst/>
          </a:prstGeom>
          <a:noFill/>
        </p:spPr>
        <p:txBody>
          <a:bodyPr wrap="square" rtlCol="0">
            <a:spAutoFit/>
          </a:bodyPr>
          <a:lstStyle/>
          <a:p>
            <a:r>
              <a:rPr lang="en-US" dirty="0" smtClean="0"/>
              <a:t>0</a:t>
            </a:r>
            <a:endParaRPr lang="en-US" dirty="0"/>
          </a:p>
        </p:txBody>
      </p:sp>
      <p:sp>
        <p:nvSpPr>
          <p:cNvPr id="51" name="TextBox 50"/>
          <p:cNvSpPr txBox="1"/>
          <p:nvPr/>
        </p:nvSpPr>
        <p:spPr>
          <a:xfrm flipH="1">
            <a:off x="1155153" y="6151197"/>
            <a:ext cx="509661" cy="369332"/>
          </a:xfrm>
          <a:prstGeom prst="rect">
            <a:avLst/>
          </a:prstGeom>
          <a:noFill/>
        </p:spPr>
        <p:txBody>
          <a:bodyPr wrap="square" rtlCol="0">
            <a:spAutoFit/>
          </a:bodyPr>
          <a:lstStyle/>
          <a:p>
            <a:r>
              <a:rPr lang="en-US" dirty="0" smtClean="0"/>
              <a:t>0</a:t>
            </a:r>
            <a:endParaRPr lang="en-US" dirty="0"/>
          </a:p>
        </p:txBody>
      </p:sp>
      <p:pic>
        <p:nvPicPr>
          <p:cNvPr id="52" name="Picture 51"/>
          <p:cNvPicPr>
            <a:picLocks noChangeAspect="1"/>
          </p:cNvPicPr>
          <p:nvPr/>
        </p:nvPicPr>
        <p:blipFill rotWithShape="1">
          <a:blip r:embed="rId3"/>
          <a:srcRect l="15629" t="26237" r="77254" b="46697"/>
          <a:stretch/>
        </p:blipFill>
        <p:spPr>
          <a:xfrm>
            <a:off x="2331655" y="5166866"/>
            <a:ext cx="1416936" cy="1515552"/>
          </a:xfrm>
          <a:prstGeom prst="rect">
            <a:avLst/>
          </a:prstGeom>
        </p:spPr>
      </p:pic>
      <p:sp>
        <p:nvSpPr>
          <p:cNvPr id="53" name="TextBox 52"/>
          <p:cNvSpPr txBox="1"/>
          <p:nvPr/>
        </p:nvSpPr>
        <p:spPr>
          <a:xfrm flipH="1">
            <a:off x="2705531" y="5698156"/>
            <a:ext cx="597292" cy="369332"/>
          </a:xfrm>
          <a:prstGeom prst="rect">
            <a:avLst/>
          </a:prstGeom>
          <a:noFill/>
        </p:spPr>
        <p:txBody>
          <a:bodyPr wrap="square" rtlCol="0">
            <a:spAutoFit/>
          </a:bodyPr>
          <a:lstStyle/>
          <a:p>
            <a:r>
              <a:rPr lang="en-US" dirty="0" smtClean="0"/>
              <a:t>7</a:t>
            </a:r>
            <a:endParaRPr lang="en-US" dirty="0"/>
          </a:p>
        </p:txBody>
      </p:sp>
      <p:sp>
        <p:nvSpPr>
          <p:cNvPr id="54" name="TextBox 53"/>
          <p:cNvSpPr txBox="1"/>
          <p:nvPr/>
        </p:nvSpPr>
        <p:spPr>
          <a:xfrm>
            <a:off x="3279962" y="5698157"/>
            <a:ext cx="45719" cy="369332"/>
          </a:xfrm>
          <a:prstGeom prst="rect">
            <a:avLst/>
          </a:prstGeom>
          <a:noFill/>
        </p:spPr>
        <p:txBody>
          <a:bodyPr wrap="square" rtlCol="0">
            <a:spAutoFit/>
          </a:bodyPr>
          <a:lstStyle/>
          <a:p>
            <a:r>
              <a:rPr lang="en-US" dirty="0" smtClean="0"/>
              <a:t>5</a:t>
            </a:r>
            <a:endParaRPr lang="en-US" dirty="0"/>
          </a:p>
        </p:txBody>
      </p:sp>
      <p:sp>
        <p:nvSpPr>
          <p:cNvPr id="56" name="TextBox 55"/>
          <p:cNvSpPr txBox="1"/>
          <p:nvPr/>
        </p:nvSpPr>
        <p:spPr>
          <a:xfrm flipH="1">
            <a:off x="2728390" y="6313086"/>
            <a:ext cx="509661" cy="369332"/>
          </a:xfrm>
          <a:prstGeom prst="rect">
            <a:avLst/>
          </a:prstGeom>
          <a:noFill/>
        </p:spPr>
        <p:txBody>
          <a:bodyPr wrap="square" rtlCol="0">
            <a:spAutoFit/>
          </a:bodyPr>
          <a:lstStyle/>
          <a:p>
            <a:r>
              <a:rPr lang="en-US" dirty="0" smtClean="0"/>
              <a:t>-</a:t>
            </a:r>
            <a:endParaRPr lang="en-US" dirty="0"/>
          </a:p>
        </p:txBody>
      </p:sp>
      <p:sp>
        <p:nvSpPr>
          <p:cNvPr id="57" name="TextBox 56"/>
          <p:cNvSpPr txBox="1"/>
          <p:nvPr/>
        </p:nvSpPr>
        <p:spPr>
          <a:xfrm flipH="1">
            <a:off x="2722135" y="5955640"/>
            <a:ext cx="509661" cy="369332"/>
          </a:xfrm>
          <a:prstGeom prst="rect">
            <a:avLst/>
          </a:prstGeom>
          <a:noFill/>
        </p:spPr>
        <p:txBody>
          <a:bodyPr wrap="square" rtlCol="0">
            <a:spAutoFit/>
          </a:bodyPr>
          <a:lstStyle/>
          <a:p>
            <a:r>
              <a:rPr lang="en-US" dirty="0" smtClean="0"/>
              <a:t>5</a:t>
            </a:r>
            <a:endParaRPr lang="en-US" dirty="0"/>
          </a:p>
        </p:txBody>
      </p:sp>
      <p:sp>
        <p:nvSpPr>
          <p:cNvPr id="58" name="TextBox 57"/>
          <p:cNvSpPr txBox="1"/>
          <p:nvPr/>
        </p:nvSpPr>
        <p:spPr>
          <a:xfrm flipH="1">
            <a:off x="2716958" y="5736777"/>
            <a:ext cx="271593" cy="276999"/>
          </a:xfrm>
          <a:prstGeom prst="rect">
            <a:avLst/>
          </a:prstGeom>
          <a:solidFill>
            <a:schemeClr val="bg1"/>
          </a:solidFill>
        </p:spPr>
        <p:txBody>
          <a:bodyPr wrap="square" rtlCol="0">
            <a:spAutoFit/>
          </a:bodyPr>
          <a:lstStyle/>
          <a:p>
            <a:r>
              <a:rPr lang="en-US" sz="1200" dirty="0" smtClean="0"/>
              <a:t>5</a:t>
            </a:r>
            <a:endParaRPr lang="en-US" sz="1200" dirty="0"/>
          </a:p>
        </p:txBody>
      </p:sp>
      <p:sp>
        <p:nvSpPr>
          <p:cNvPr id="59" name="TextBox 58"/>
          <p:cNvSpPr txBox="1"/>
          <p:nvPr/>
        </p:nvSpPr>
        <p:spPr>
          <a:xfrm>
            <a:off x="3224570" y="5976152"/>
            <a:ext cx="129540" cy="369332"/>
          </a:xfrm>
          <a:prstGeom prst="rect">
            <a:avLst/>
          </a:prstGeom>
          <a:noFill/>
        </p:spPr>
        <p:txBody>
          <a:bodyPr wrap="square" rtlCol="0">
            <a:spAutoFit/>
          </a:bodyPr>
          <a:lstStyle/>
          <a:p>
            <a:r>
              <a:rPr lang="en-US" dirty="0" smtClean="0"/>
              <a:t>5</a:t>
            </a:r>
            <a:endParaRPr lang="en-US" dirty="0"/>
          </a:p>
        </p:txBody>
      </p:sp>
      <p:sp>
        <p:nvSpPr>
          <p:cNvPr id="60" name="TextBox 59"/>
          <p:cNvSpPr txBox="1"/>
          <p:nvPr/>
        </p:nvSpPr>
        <p:spPr>
          <a:xfrm>
            <a:off x="2587653" y="6542709"/>
            <a:ext cx="682869" cy="369332"/>
          </a:xfrm>
          <a:prstGeom prst="rect">
            <a:avLst/>
          </a:prstGeom>
          <a:noFill/>
        </p:spPr>
        <p:txBody>
          <a:bodyPr wrap="square" rtlCol="0">
            <a:spAutoFit/>
          </a:bodyPr>
          <a:lstStyle/>
          <a:p>
            <a:r>
              <a:rPr lang="en-US" dirty="0" smtClean="0"/>
              <a:t>ones</a:t>
            </a:r>
            <a:endParaRPr lang="en-US" dirty="0"/>
          </a:p>
        </p:txBody>
      </p:sp>
      <p:pic>
        <p:nvPicPr>
          <p:cNvPr id="61" name="Picture 60"/>
          <p:cNvPicPr>
            <a:picLocks noChangeAspect="1"/>
          </p:cNvPicPr>
          <p:nvPr/>
        </p:nvPicPr>
        <p:blipFill rotWithShape="1">
          <a:blip r:embed="rId3"/>
          <a:srcRect l="15629" t="26237" r="77254" b="46697"/>
          <a:stretch/>
        </p:blipFill>
        <p:spPr>
          <a:xfrm>
            <a:off x="4040001" y="5141812"/>
            <a:ext cx="1416936" cy="1515552"/>
          </a:xfrm>
          <a:prstGeom prst="rect">
            <a:avLst/>
          </a:prstGeom>
        </p:spPr>
      </p:pic>
      <p:sp>
        <p:nvSpPr>
          <p:cNvPr id="62" name="TextBox 61"/>
          <p:cNvSpPr txBox="1"/>
          <p:nvPr/>
        </p:nvSpPr>
        <p:spPr>
          <a:xfrm>
            <a:off x="4405377" y="5389018"/>
            <a:ext cx="304808" cy="261610"/>
          </a:xfrm>
          <a:prstGeom prst="rect">
            <a:avLst/>
          </a:prstGeom>
          <a:solidFill>
            <a:schemeClr val="bg1"/>
          </a:solidFill>
        </p:spPr>
        <p:txBody>
          <a:bodyPr wrap="square" rtlCol="0">
            <a:spAutoFit/>
          </a:bodyPr>
          <a:lstStyle/>
          <a:p>
            <a:r>
              <a:rPr lang="en-US" sz="1100" dirty="0" smtClean="0">
                <a:solidFill>
                  <a:srgbClr val="00B050"/>
                </a:solidFill>
              </a:rPr>
              <a:t>5</a:t>
            </a:r>
            <a:endParaRPr lang="en-US" sz="1100" dirty="0">
              <a:solidFill>
                <a:srgbClr val="00B050"/>
              </a:solidFill>
            </a:endParaRPr>
          </a:p>
        </p:txBody>
      </p:sp>
      <p:sp>
        <p:nvSpPr>
          <p:cNvPr id="63" name="TextBox 62"/>
          <p:cNvSpPr txBox="1"/>
          <p:nvPr/>
        </p:nvSpPr>
        <p:spPr>
          <a:xfrm>
            <a:off x="5002668" y="5308466"/>
            <a:ext cx="45719" cy="369332"/>
          </a:xfrm>
          <a:prstGeom prst="rect">
            <a:avLst/>
          </a:prstGeom>
          <a:noFill/>
        </p:spPr>
        <p:txBody>
          <a:bodyPr wrap="square" rtlCol="0">
            <a:spAutoFit/>
          </a:bodyPr>
          <a:lstStyle/>
          <a:p>
            <a:r>
              <a:rPr lang="en-US" dirty="0" smtClean="0">
                <a:solidFill>
                  <a:srgbClr val="00B050"/>
                </a:solidFill>
              </a:rPr>
              <a:t>5</a:t>
            </a:r>
            <a:endParaRPr lang="en-US" dirty="0">
              <a:solidFill>
                <a:srgbClr val="00B050"/>
              </a:solidFill>
            </a:endParaRPr>
          </a:p>
        </p:txBody>
      </p:sp>
      <p:sp>
        <p:nvSpPr>
          <p:cNvPr id="64" name="TextBox 63"/>
          <p:cNvSpPr txBox="1"/>
          <p:nvPr/>
        </p:nvSpPr>
        <p:spPr>
          <a:xfrm flipH="1">
            <a:off x="4428236" y="6272062"/>
            <a:ext cx="509661" cy="369332"/>
          </a:xfrm>
          <a:prstGeom prst="rect">
            <a:avLst/>
          </a:prstGeom>
          <a:noFill/>
        </p:spPr>
        <p:txBody>
          <a:bodyPr wrap="square" rtlCol="0">
            <a:spAutoFit/>
          </a:bodyPr>
          <a:lstStyle/>
          <a:p>
            <a:r>
              <a:rPr lang="en-US" dirty="0" smtClean="0">
                <a:solidFill>
                  <a:srgbClr val="00B050"/>
                </a:solidFill>
              </a:rPr>
              <a:t>5</a:t>
            </a:r>
            <a:endParaRPr lang="en-US" dirty="0">
              <a:solidFill>
                <a:srgbClr val="00B050"/>
              </a:solidFill>
            </a:endParaRPr>
          </a:p>
        </p:txBody>
      </p:sp>
      <p:sp>
        <p:nvSpPr>
          <p:cNvPr id="65" name="TextBox 64"/>
          <p:cNvSpPr txBox="1"/>
          <p:nvPr/>
        </p:nvSpPr>
        <p:spPr>
          <a:xfrm>
            <a:off x="4906542" y="6262676"/>
            <a:ext cx="660008" cy="369332"/>
          </a:xfrm>
          <a:prstGeom prst="rect">
            <a:avLst/>
          </a:prstGeom>
          <a:noFill/>
        </p:spPr>
        <p:txBody>
          <a:bodyPr wrap="square" rtlCol="0">
            <a:spAutoFit/>
          </a:bodyPr>
          <a:lstStyle/>
          <a:p>
            <a:r>
              <a:rPr lang="en-US" dirty="0" smtClean="0">
                <a:solidFill>
                  <a:srgbClr val="00B050"/>
                </a:solidFill>
              </a:rPr>
              <a:t>5</a:t>
            </a:r>
            <a:endParaRPr lang="en-US" dirty="0">
              <a:solidFill>
                <a:srgbClr val="00B050"/>
              </a:solidFill>
            </a:endParaRPr>
          </a:p>
        </p:txBody>
      </p:sp>
      <p:sp>
        <p:nvSpPr>
          <p:cNvPr id="66" name="TextBox 65"/>
          <p:cNvSpPr txBox="1"/>
          <p:nvPr/>
        </p:nvSpPr>
        <p:spPr>
          <a:xfrm>
            <a:off x="4528438" y="6549847"/>
            <a:ext cx="682869" cy="369332"/>
          </a:xfrm>
          <a:prstGeom prst="rect">
            <a:avLst/>
          </a:prstGeom>
          <a:noFill/>
        </p:spPr>
        <p:txBody>
          <a:bodyPr wrap="square" rtlCol="0">
            <a:spAutoFit/>
          </a:bodyPr>
          <a:lstStyle/>
          <a:p>
            <a:r>
              <a:rPr lang="en-US" b="1" dirty="0" smtClean="0">
                <a:solidFill>
                  <a:srgbClr val="00B050"/>
                </a:solidFill>
                <a:effectLst>
                  <a:outerShdw blurRad="38100" dist="38100" dir="2700000" algn="tl">
                    <a:srgbClr val="000000">
                      <a:alpha val="43137"/>
                    </a:srgbClr>
                  </a:outerShdw>
                </a:effectLst>
              </a:rPr>
              <a:t>zeros</a:t>
            </a:r>
            <a:endParaRPr lang="en-US" b="1" dirty="0">
              <a:solidFill>
                <a:srgbClr val="00B050"/>
              </a:solidFill>
              <a:effectLst>
                <a:outerShdw blurRad="38100" dist="38100" dir="2700000" algn="tl">
                  <a:srgbClr val="000000">
                    <a:alpha val="43137"/>
                  </a:srgbClr>
                </a:outerShdw>
              </a:effectLst>
            </a:endParaRPr>
          </a:p>
        </p:txBody>
      </p:sp>
      <p:sp>
        <p:nvSpPr>
          <p:cNvPr id="67" name="TextBox 66"/>
          <p:cNvSpPr txBox="1"/>
          <p:nvPr/>
        </p:nvSpPr>
        <p:spPr>
          <a:xfrm flipH="1">
            <a:off x="2728388" y="5452557"/>
            <a:ext cx="308327" cy="246221"/>
          </a:xfrm>
          <a:prstGeom prst="rect">
            <a:avLst/>
          </a:prstGeom>
          <a:solidFill>
            <a:schemeClr val="bg1"/>
          </a:solidFill>
        </p:spPr>
        <p:txBody>
          <a:bodyPr wrap="square" rtlCol="0">
            <a:spAutoFit/>
          </a:bodyPr>
          <a:lstStyle/>
          <a:p>
            <a:r>
              <a:rPr lang="en-US" sz="1000" dirty="0" smtClean="0"/>
              <a:t>-</a:t>
            </a:r>
            <a:endParaRPr lang="en-US" sz="1000" dirty="0"/>
          </a:p>
        </p:txBody>
      </p:sp>
      <p:sp>
        <p:nvSpPr>
          <p:cNvPr id="68" name="TextBox 67"/>
          <p:cNvSpPr txBox="1"/>
          <p:nvPr/>
        </p:nvSpPr>
        <p:spPr>
          <a:xfrm flipH="1">
            <a:off x="4947276" y="5915089"/>
            <a:ext cx="509661" cy="369332"/>
          </a:xfrm>
          <a:prstGeom prst="rect">
            <a:avLst/>
          </a:prstGeom>
          <a:noFill/>
        </p:spPr>
        <p:txBody>
          <a:bodyPr wrap="square" rtlCol="0">
            <a:spAutoFit/>
          </a:bodyPr>
          <a:lstStyle/>
          <a:p>
            <a:r>
              <a:rPr lang="en-US" dirty="0" smtClean="0"/>
              <a:t>-</a:t>
            </a:r>
            <a:endParaRPr lang="en-US" dirty="0"/>
          </a:p>
        </p:txBody>
      </p:sp>
      <p:sp>
        <p:nvSpPr>
          <p:cNvPr id="69" name="Right Arrow 68"/>
          <p:cNvSpPr/>
          <p:nvPr/>
        </p:nvSpPr>
        <p:spPr>
          <a:xfrm>
            <a:off x="1849160" y="5882823"/>
            <a:ext cx="482495" cy="257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3169471" y="4943539"/>
            <a:ext cx="675543" cy="369332"/>
          </a:xfrm>
          <a:prstGeom prst="rect">
            <a:avLst/>
          </a:prstGeom>
          <a:solidFill>
            <a:schemeClr val="accent1">
              <a:lumMod val="20000"/>
              <a:lumOff val="80000"/>
            </a:schemeClr>
          </a:solidFill>
        </p:spPr>
        <p:txBody>
          <a:bodyPr wrap="square" rtlCol="0">
            <a:spAutoFit/>
          </a:bodyPr>
          <a:lstStyle/>
          <a:p>
            <a:r>
              <a:rPr lang="en-US" dirty="0" smtClean="0"/>
              <a:t>For b</a:t>
            </a:r>
            <a:endParaRPr lang="en-US" dirty="0"/>
          </a:p>
        </p:txBody>
      </p:sp>
      <p:pic>
        <p:nvPicPr>
          <p:cNvPr id="71" name="Picture 70"/>
          <p:cNvPicPr>
            <a:picLocks noChangeAspect="1"/>
          </p:cNvPicPr>
          <p:nvPr/>
        </p:nvPicPr>
        <p:blipFill rotWithShape="1">
          <a:blip r:embed="rId3"/>
          <a:srcRect l="15629" t="26237" r="77254" b="46697"/>
          <a:stretch/>
        </p:blipFill>
        <p:spPr>
          <a:xfrm>
            <a:off x="5878243" y="150746"/>
            <a:ext cx="1416936" cy="1515552"/>
          </a:xfrm>
          <a:prstGeom prst="rect">
            <a:avLst/>
          </a:prstGeom>
        </p:spPr>
      </p:pic>
      <p:sp>
        <p:nvSpPr>
          <p:cNvPr id="72" name="TextBox 71"/>
          <p:cNvSpPr txBox="1"/>
          <p:nvPr/>
        </p:nvSpPr>
        <p:spPr>
          <a:xfrm>
            <a:off x="6361145" y="626438"/>
            <a:ext cx="45719" cy="369332"/>
          </a:xfrm>
          <a:prstGeom prst="rect">
            <a:avLst/>
          </a:prstGeom>
          <a:noFill/>
        </p:spPr>
        <p:txBody>
          <a:bodyPr wrap="square" rtlCol="0">
            <a:spAutoFit/>
          </a:bodyPr>
          <a:lstStyle/>
          <a:p>
            <a:r>
              <a:rPr lang="en-US" dirty="0" smtClean="0"/>
              <a:t>1</a:t>
            </a:r>
            <a:endParaRPr lang="en-US" dirty="0"/>
          </a:p>
        </p:txBody>
      </p:sp>
      <p:sp>
        <p:nvSpPr>
          <p:cNvPr id="73" name="TextBox 72"/>
          <p:cNvSpPr txBox="1"/>
          <p:nvPr/>
        </p:nvSpPr>
        <p:spPr>
          <a:xfrm>
            <a:off x="6829774" y="641939"/>
            <a:ext cx="45719" cy="369332"/>
          </a:xfrm>
          <a:prstGeom prst="rect">
            <a:avLst/>
          </a:prstGeom>
          <a:noFill/>
        </p:spPr>
        <p:txBody>
          <a:bodyPr wrap="square" rtlCol="0">
            <a:spAutoFit/>
          </a:bodyPr>
          <a:lstStyle/>
          <a:p>
            <a:r>
              <a:rPr lang="en-US" dirty="0" smtClean="0"/>
              <a:t>1</a:t>
            </a:r>
            <a:endParaRPr lang="en-US" dirty="0"/>
          </a:p>
        </p:txBody>
      </p:sp>
      <p:sp>
        <p:nvSpPr>
          <p:cNvPr id="74" name="TextBox 73"/>
          <p:cNvSpPr txBox="1"/>
          <p:nvPr/>
        </p:nvSpPr>
        <p:spPr>
          <a:xfrm flipH="1">
            <a:off x="6299599" y="966014"/>
            <a:ext cx="184345" cy="369332"/>
          </a:xfrm>
          <a:prstGeom prst="rect">
            <a:avLst/>
          </a:prstGeom>
          <a:noFill/>
        </p:spPr>
        <p:txBody>
          <a:bodyPr wrap="square" rtlCol="0">
            <a:spAutoFit/>
          </a:bodyPr>
          <a:lstStyle/>
          <a:p>
            <a:r>
              <a:rPr lang="en-US" dirty="0" smtClean="0"/>
              <a:t>1</a:t>
            </a:r>
            <a:endParaRPr lang="en-US" dirty="0"/>
          </a:p>
        </p:txBody>
      </p:sp>
      <p:sp>
        <p:nvSpPr>
          <p:cNvPr id="75" name="TextBox 74"/>
          <p:cNvSpPr txBox="1"/>
          <p:nvPr/>
        </p:nvSpPr>
        <p:spPr>
          <a:xfrm flipH="1">
            <a:off x="6278202" y="1256868"/>
            <a:ext cx="509661" cy="369332"/>
          </a:xfrm>
          <a:prstGeom prst="rect">
            <a:avLst/>
          </a:prstGeom>
          <a:noFill/>
        </p:spPr>
        <p:txBody>
          <a:bodyPr wrap="square" rtlCol="0">
            <a:spAutoFit/>
          </a:bodyPr>
          <a:lstStyle/>
          <a:p>
            <a:r>
              <a:rPr lang="en-US" dirty="0" smtClean="0"/>
              <a:t>0</a:t>
            </a:r>
            <a:endParaRPr lang="en-US" dirty="0"/>
          </a:p>
        </p:txBody>
      </p:sp>
      <p:sp>
        <p:nvSpPr>
          <p:cNvPr id="76" name="TextBox 75"/>
          <p:cNvSpPr txBox="1"/>
          <p:nvPr/>
        </p:nvSpPr>
        <p:spPr>
          <a:xfrm flipH="1">
            <a:off x="6780638" y="361434"/>
            <a:ext cx="509661" cy="369332"/>
          </a:xfrm>
          <a:prstGeom prst="rect">
            <a:avLst/>
          </a:prstGeom>
          <a:noFill/>
        </p:spPr>
        <p:txBody>
          <a:bodyPr wrap="square" rtlCol="0">
            <a:spAutoFit/>
          </a:bodyPr>
          <a:lstStyle/>
          <a:p>
            <a:r>
              <a:rPr lang="en-US" dirty="0" smtClean="0"/>
              <a:t>0</a:t>
            </a:r>
            <a:endParaRPr lang="en-US" dirty="0"/>
          </a:p>
        </p:txBody>
      </p:sp>
      <p:sp>
        <p:nvSpPr>
          <p:cNvPr id="77" name="TextBox 76"/>
          <p:cNvSpPr txBox="1"/>
          <p:nvPr/>
        </p:nvSpPr>
        <p:spPr>
          <a:xfrm flipH="1">
            <a:off x="6756503" y="1247379"/>
            <a:ext cx="509661" cy="369332"/>
          </a:xfrm>
          <a:prstGeom prst="rect">
            <a:avLst/>
          </a:prstGeom>
          <a:noFill/>
        </p:spPr>
        <p:txBody>
          <a:bodyPr wrap="square" rtlCol="0">
            <a:spAutoFit/>
          </a:bodyPr>
          <a:lstStyle/>
          <a:p>
            <a:r>
              <a:rPr lang="en-US" dirty="0" smtClean="0"/>
              <a:t>0</a:t>
            </a:r>
            <a:endParaRPr lang="en-US" dirty="0"/>
          </a:p>
        </p:txBody>
      </p:sp>
      <p:pic>
        <p:nvPicPr>
          <p:cNvPr id="78" name="Picture 77"/>
          <p:cNvPicPr>
            <a:picLocks noChangeAspect="1"/>
          </p:cNvPicPr>
          <p:nvPr/>
        </p:nvPicPr>
        <p:blipFill rotWithShape="1">
          <a:blip r:embed="rId3"/>
          <a:srcRect l="15629" t="26237" r="77254" b="46697"/>
          <a:stretch/>
        </p:blipFill>
        <p:spPr>
          <a:xfrm>
            <a:off x="7933005" y="263048"/>
            <a:ext cx="1416936" cy="1515552"/>
          </a:xfrm>
          <a:prstGeom prst="rect">
            <a:avLst/>
          </a:prstGeom>
        </p:spPr>
      </p:pic>
      <p:sp>
        <p:nvSpPr>
          <p:cNvPr id="79" name="TextBox 78"/>
          <p:cNvSpPr txBox="1"/>
          <p:nvPr/>
        </p:nvSpPr>
        <p:spPr>
          <a:xfrm flipH="1">
            <a:off x="8306881" y="794338"/>
            <a:ext cx="597292" cy="369332"/>
          </a:xfrm>
          <a:prstGeom prst="rect">
            <a:avLst/>
          </a:prstGeom>
          <a:noFill/>
        </p:spPr>
        <p:txBody>
          <a:bodyPr wrap="square" rtlCol="0">
            <a:spAutoFit/>
          </a:bodyPr>
          <a:lstStyle/>
          <a:p>
            <a:r>
              <a:rPr lang="en-US" dirty="0" smtClean="0"/>
              <a:t>-</a:t>
            </a:r>
            <a:endParaRPr lang="en-US" dirty="0"/>
          </a:p>
        </p:txBody>
      </p:sp>
      <p:sp>
        <p:nvSpPr>
          <p:cNvPr id="80" name="TextBox 79"/>
          <p:cNvSpPr txBox="1"/>
          <p:nvPr/>
        </p:nvSpPr>
        <p:spPr>
          <a:xfrm>
            <a:off x="8899518" y="1440065"/>
            <a:ext cx="198399" cy="276999"/>
          </a:xfrm>
          <a:prstGeom prst="rect">
            <a:avLst/>
          </a:prstGeom>
          <a:solidFill>
            <a:schemeClr val="bg1"/>
          </a:solidFill>
        </p:spPr>
        <p:txBody>
          <a:bodyPr wrap="square" rtlCol="0">
            <a:spAutoFit/>
          </a:bodyPr>
          <a:lstStyle/>
          <a:p>
            <a:r>
              <a:rPr lang="en-US" sz="1200" dirty="0" smtClean="0"/>
              <a:t>6</a:t>
            </a:r>
            <a:endParaRPr lang="en-US" sz="1200" dirty="0"/>
          </a:p>
        </p:txBody>
      </p:sp>
      <p:sp>
        <p:nvSpPr>
          <p:cNvPr id="81" name="TextBox 80"/>
          <p:cNvSpPr txBox="1"/>
          <p:nvPr/>
        </p:nvSpPr>
        <p:spPr>
          <a:xfrm flipH="1">
            <a:off x="8329740" y="1409268"/>
            <a:ext cx="509661" cy="369332"/>
          </a:xfrm>
          <a:prstGeom prst="rect">
            <a:avLst/>
          </a:prstGeom>
          <a:noFill/>
        </p:spPr>
        <p:txBody>
          <a:bodyPr wrap="square" rtlCol="0">
            <a:spAutoFit/>
          </a:bodyPr>
          <a:lstStyle/>
          <a:p>
            <a:r>
              <a:rPr lang="en-US" dirty="0" smtClean="0"/>
              <a:t>-</a:t>
            </a:r>
            <a:endParaRPr lang="en-US" dirty="0"/>
          </a:p>
        </p:txBody>
      </p:sp>
      <p:sp>
        <p:nvSpPr>
          <p:cNvPr id="82" name="TextBox 81"/>
          <p:cNvSpPr txBox="1"/>
          <p:nvPr/>
        </p:nvSpPr>
        <p:spPr>
          <a:xfrm flipH="1">
            <a:off x="8323485" y="1051822"/>
            <a:ext cx="509661" cy="369332"/>
          </a:xfrm>
          <a:prstGeom prst="rect">
            <a:avLst/>
          </a:prstGeom>
          <a:noFill/>
        </p:spPr>
        <p:txBody>
          <a:bodyPr wrap="square" rtlCol="0">
            <a:spAutoFit/>
          </a:bodyPr>
          <a:lstStyle/>
          <a:p>
            <a:r>
              <a:rPr lang="en-US" dirty="0" smtClean="0"/>
              <a:t>6</a:t>
            </a:r>
            <a:endParaRPr lang="en-US" dirty="0"/>
          </a:p>
        </p:txBody>
      </p:sp>
      <p:sp>
        <p:nvSpPr>
          <p:cNvPr id="83" name="TextBox 82"/>
          <p:cNvSpPr txBox="1"/>
          <p:nvPr/>
        </p:nvSpPr>
        <p:spPr>
          <a:xfrm flipH="1">
            <a:off x="8330144" y="1440065"/>
            <a:ext cx="271593" cy="276999"/>
          </a:xfrm>
          <a:prstGeom prst="rect">
            <a:avLst/>
          </a:prstGeom>
          <a:solidFill>
            <a:schemeClr val="bg1"/>
          </a:solidFill>
        </p:spPr>
        <p:txBody>
          <a:bodyPr wrap="square" rtlCol="0">
            <a:spAutoFit/>
          </a:bodyPr>
          <a:lstStyle/>
          <a:p>
            <a:r>
              <a:rPr lang="en-US" sz="1200" dirty="0" smtClean="0"/>
              <a:t>6</a:t>
            </a:r>
            <a:endParaRPr lang="en-US" sz="1200" dirty="0"/>
          </a:p>
        </p:txBody>
      </p:sp>
      <p:sp>
        <p:nvSpPr>
          <p:cNvPr id="84" name="TextBox 83"/>
          <p:cNvSpPr txBox="1"/>
          <p:nvPr/>
        </p:nvSpPr>
        <p:spPr>
          <a:xfrm>
            <a:off x="8825920" y="1122733"/>
            <a:ext cx="271997" cy="276999"/>
          </a:xfrm>
          <a:prstGeom prst="rect">
            <a:avLst/>
          </a:prstGeom>
          <a:solidFill>
            <a:schemeClr val="bg1"/>
          </a:solidFill>
        </p:spPr>
        <p:txBody>
          <a:bodyPr wrap="square" rtlCol="0">
            <a:spAutoFit/>
          </a:bodyPr>
          <a:lstStyle/>
          <a:p>
            <a:r>
              <a:rPr lang="en-US" sz="1200" dirty="0" smtClean="0"/>
              <a:t>6</a:t>
            </a:r>
            <a:endParaRPr lang="en-US" sz="1200" dirty="0"/>
          </a:p>
        </p:txBody>
      </p:sp>
      <p:sp>
        <p:nvSpPr>
          <p:cNvPr id="85" name="TextBox 84"/>
          <p:cNvSpPr txBox="1"/>
          <p:nvPr/>
        </p:nvSpPr>
        <p:spPr>
          <a:xfrm>
            <a:off x="8330144" y="1789900"/>
            <a:ext cx="682869" cy="369332"/>
          </a:xfrm>
          <a:prstGeom prst="rect">
            <a:avLst/>
          </a:prstGeom>
          <a:noFill/>
        </p:spPr>
        <p:txBody>
          <a:bodyPr wrap="square" rtlCol="0">
            <a:spAutoFit/>
          </a:bodyPr>
          <a:lstStyle/>
          <a:p>
            <a:r>
              <a:rPr lang="en-US" dirty="0" smtClean="0"/>
              <a:t>ones</a:t>
            </a:r>
            <a:endParaRPr lang="en-US" dirty="0"/>
          </a:p>
        </p:txBody>
      </p:sp>
      <p:pic>
        <p:nvPicPr>
          <p:cNvPr id="86" name="Picture 85"/>
          <p:cNvPicPr>
            <a:picLocks noChangeAspect="1"/>
          </p:cNvPicPr>
          <p:nvPr/>
        </p:nvPicPr>
        <p:blipFill rotWithShape="1">
          <a:blip r:embed="rId3"/>
          <a:srcRect l="15629" t="26237" r="77254" b="46697"/>
          <a:stretch/>
        </p:blipFill>
        <p:spPr>
          <a:xfrm>
            <a:off x="9641351" y="237994"/>
            <a:ext cx="1416936" cy="1515552"/>
          </a:xfrm>
          <a:prstGeom prst="rect">
            <a:avLst/>
          </a:prstGeom>
        </p:spPr>
      </p:pic>
      <p:sp>
        <p:nvSpPr>
          <p:cNvPr id="87" name="TextBox 86"/>
          <p:cNvSpPr txBox="1"/>
          <p:nvPr/>
        </p:nvSpPr>
        <p:spPr>
          <a:xfrm>
            <a:off x="10006727" y="485200"/>
            <a:ext cx="304808" cy="261610"/>
          </a:xfrm>
          <a:prstGeom prst="rect">
            <a:avLst/>
          </a:prstGeom>
          <a:solidFill>
            <a:schemeClr val="bg1"/>
          </a:solidFill>
        </p:spPr>
        <p:txBody>
          <a:bodyPr wrap="square" rtlCol="0">
            <a:spAutoFit/>
          </a:bodyPr>
          <a:lstStyle/>
          <a:p>
            <a:r>
              <a:rPr lang="en-US" sz="1100" dirty="0" smtClean="0">
                <a:solidFill>
                  <a:srgbClr val="00B0F0"/>
                </a:solidFill>
              </a:rPr>
              <a:t>6</a:t>
            </a:r>
            <a:endParaRPr lang="en-US" sz="1100" dirty="0">
              <a:solidFill>
                <a:srgbClr val="00B0F0"/>
              </a:solidFill>
            </a:endParaRPr>
          </a:p>
        </p:txBody>
      </p:sp>
      <p:sp>
        <p:nvSpPr>
          <p:cNvPr id="88" name="TextBox 87"/>
          <p:cNvSpPr txBox="1"/>
          <p:nvPr/>
        </p:nvSpPr>
        <p:spPr>
          <a:xfrm>
            <a:off x="10604018" y="404648"/>
            <a:ext cx="45719" cy="369332"/>
          </a:xfrm>
          <a:prstGeom prst="rect">
            <a:avLst/>
          </a:prstGeom>
          <a:noFill/>
        </p:spPr>
        <p:txBody>
          <a:bodyPr wrap="square" rtlCol="0">
            <a:spAutoFit/>
          </a:bodyPr>
          <a:lstStyle/>
          <a:p>
            <a:r>
              <a:rPr lang="en-US" dirty="0" smtClean="0">
                <a:solidFill>
                  <a:srgbClr val="00B0F0"/>
                </a:solidFill>
              </a:rPr>
              <a:t>6</a:t>
            </a:r>
            <a:endParaRPr lang="en-US" dirty="0">
              <a:solidFill>
                <a:srgbClr val="00B0F0"/>
              </a:solidFill>
            </a:endParaRPr>
          </a:p>
        </p:txBody>
      </p:sp>
      <p:sp>
        <p:nvSpPr>
          <p:cNvPr id="89" name="TextBox 88"/>
          <p:cNvSpPr txBox="1"/>
          <p:nvPr/>
        </p:nvSpPr>
        <p:spPr>
          <a:xfrm flipH="1">
            <a:off x="10056704" y="745702"/>
            <a:ext cx="509661" cy="369332"/>
          </a:xfrm>
          <a:prstGeom prst="rect">
            <a:avLst/>
          </a:prstGeom>
          <a:noFill/>
        </p:spPr>
        <p:txBody>
          <a:bodyPr wrap="square" rtlCol="0">
            <a:spAutoFit/>
          </a:bodyPr>
          <a:lstStyle/>
          <a:p>
            <a:r>
              <a:rPr lang="en-US" dirty="0" smtClean="0">
                <a:solidFill>
                  <a:srgbClr val="00B0F0"/>
                </a:solidFill>
              </a:rPr>
              <a:t>6</a:t>
            </a:r>
            <a:endParaRPr lang="en-US" dirty="0">
              <a:solidFill>
                <a:srgbClr val="00B0F0"/>
              </a:solidFill>
            </a:endParaRPr>
          </a:p>
        </p:txBody>
      </p:sp>
      <p:sp>
        <p:nvSpPr>
          <p:cNvPr id="90" name="TextBox 89"/>
          <p:cNvSpPr txBox="1"/>
          <p:nvPr/>
        </p:nvSpPr>
        <p:spPr>
          <a:xfrm>
            <a:off x="10525694" y="731752"/>
            <a:ext cx="660008" cy="369332"/>
          </a:xfrm>
          <a:prstGeom prst="rect">
            <a:avLst/>
          </a:prstGeom>
          <a:noFill/>
        </p:spPr>
        <p:txBody>
          <a:bodyPr wrap="square" rtlCol="0">
            <a:spAutoFit/>
          </a:bodyPr>
          <a:lstStyle/>
          <a:p>
            <a:r>
              <a:rPr lang="en-US" dirty="0" smtClean="0">
                <a:solidFill>
                  <a:srgbClr val="00B0F0"/>
                </a:solidFill>
              </a:rPr>
              <a:t>6</a:t>
            </a:r>
            <a:endParaRPr lang="en-US" dirty="0">
              <a:solidFill>
                <a:srgbClr val="00B0F0"/>
              </a:solidFill>
            </a:endParaRPr>
          </a:p>
        </p:txBody>
      </p:sp>
      <p:sp>
        <p:nvSpPr>
          <p:cNvPr id="91" name="TextBox 90"/>
          <p:cNvSpPr txBox="1"/>
          <p:nvPr/>
        </p:nvSpPr>
        <p:spPr>
          <a:xfrm>
            <a:off x="10074784" y="1824883"/>
            <a:ext cx="682869"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zeros</a:t>
            </a:r>
            <a:endParaRPr lang="en-US" b="1" dirty="0">
              <a:solidFill>
                <a:srgbClr val="FF0000"/>
              </a:solidFill>
              <a:effectLst>
                <a:outerShdw blurRad="38100" dist="38100" dir="2700000" algn="tl">
                  <a:srgbClr val="000000">
                    <a:alpha val="43137"/>
                  </a:srgbClr>
                </a:outerShdw>
              </a:effectLst>
            </a:endParaRPr>
          </a:p>
        </p:txBody>
      </p:sp>
      <p:sp>
        <p:nvSpPr>
          <p:cNvPr id="92" name="TextBox 91"/>
          <p:cNvSpPr txBox="1"/>
          <p:nvPr/>
        </p:nvSpPr>
        <p:spPr>
          <a:xfrm flipH="1">
            <a:off x="8329738" y="548739"/>
            <a:ext cx="308327" cy="246221"/>
          </a:xfrm>
          <a:prstGeom prst="rect">
            <a:avLst/>
          </a:prstGeom>
          <a:solidFill>
            <a:schemeClr val="bg1"/>
          </a:solidFill>
        </p:spPr>
        <p:txBody>
          <a:bodyPr wrap="square" rtlCol="0">
            <a:spAutoFit/>
          </a:bodyPr>
          <a:lstStyle/>
          <a:p>
            <a:r>
              <a:rPr lang="en-US" sz="1000" dirty="0" smtClean="0"/>
              <a:t>-</a:t>
            </a:r>
            <a:endParaRPr lang="en-US" sz="1000" dirty="0"/>
          </a:p>
        </p:txBody>
      </p:sp>
      <p:sp>
        <p:nvSpPr>
          <p:cNvPr id="93" name="TextBox 92"/>
          <p:cNvSpPr txBox="1"/>
          <p:nvPr/>
        </p:nvSpPr>
        <p:spPr>
          <a:xfrm flipH="1">
            <a:off x="10548626" y="1094047"/>
            <a:ext cx="212726" cy="261610"/>
          </a:xfrm>
          <a:prstGeom prst="rect">
            <a:avLst/>
          </a:prstGeom>
          <a:solidFill>
            <a:schemeClr val="bg1"/>
          </a:solidFill>
        </p:spPr>
        <p:txBody>
          <a:bodyPr wrap="square" rtlCol="0">
            <a:spAutoFit/>
          </a:bodyPr>
          <a:lstStyle/>
          <a:p>
            <a:r>
              <a:rPr lang="en-US" sz="1100" dirty="0" smtClean="0"/>
              <a:t>-</a:t>
            </a:r>
            <a:endParaRPr lang="en-US" sz="1100" dirty="0"/>
          </a:p>
        </p:txBody>
      </p:sp>
      <p:sp>
        <p:nvSpPr>
          <p:cNvPr id="94" name="Right Arrow 93"/>
          <p:cNvSpPr/>
          <p:nvPr/>
        </p:nvSpPr>
        <p:spPr>
          <a:xfrm>
            <a:off x="7450510" y="979005"/>
            <a:ext cx="482495" cy="257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11358341" y="27800"/>
            <a:ext cx="675543" cy="369332"/>
          </a:xfrm>
          <a:prstGeom prst="rect">
            <a:avLst/>
          </a:prstGeom>
          <a:solidFill>
            <a:schemeClr val="accent1">
              <a:lumMod val="20000"/>
              <a:lumOff val="80000"/>
            </a:schemeClr>
          </a:solidFill>
        </p:spPr>
        <p:txBody>
          <a:bodyPr wrap="square" rtlCol="0">
            <a:spAutoFit/>
          </a:bodyPr>
          <a:lstStyle/>
          <a:p>
            <a:r>
              <a:rPr lang="en-US" dirty="0" smtClean="0"/>
              <a:t>For a</a:t>
            </a:r>
            <a:endParaRPr lang="en-US" dirty="0"/>
          </a:p>
        </p:txBody>
      </p:sp>
      <p:pic>
        <p:nvPicPr>
          <p:cNvPr id="96" name="Picture 95"/>
          <p:cNvPicPr>
            <a:picLocks noChangeAspect="1"/>
          </p:cNvPicPr>
          <p:nvPr/>
        </p:nvPicPr>
        <p:blipFill rotWithShape="1">
          <a:blip r:embed="rId3"/>
          <a:srcRect l="25041" t="26563" r="67842" b="46463"/>
          <a:stretch/>
        </p:blipFill>
        <p:spPr>
          <a:xfrm>
            <a:off x="9996392" y="2317596"/>
            <a:ext cx="1911547" cy="2037585"/>
          </a:xfrm>
          <a:prstGeom prst="rect">
            <a:avLst/>
          </a:prstGeom>
        </p:spPr>
      </p:pic>
      <p:sp>
        <p:nvSpPr>
          <p:cNvPr id="97" name="TextBox 96"/>
          <p:cNvSpPr txBox="1"/>
          <p:nvPr/>
        </p:nvSpPr>
        <p:spPr>
          <a:xfrm>
            <a:off x="9113474" y="2360193"/>
            <a:ext cx="665780" cy="823302"/>
          </a:xfrm>
          <a:prstGeom prst="rect">
            <a:avLst/>
          </a:prstGeom>
          <a:solidFill>
            <a:schemeClr val="accent1">
              <a:lumMod val="20000"/>
              <a:lumOff val="80000"/>
            </a:schemeClr>
          </a:solidFill>
        </p:spPr>
        <p:txBody>
          <a:bodyPr wrap="square" rtlCol="0">
            <a:spAutoFit/>
          </a:bodyPr>
          <a:lstStyle/>
          <a:p>
            <a:r>
              <a:rPr lang="en-US" sz="1050" dirty="0" smtClean="0"/>
              <a:t>Total Number of </a:t>
            </a:r>
            <a:r>
              <a:rPr lang="en-US" sz="1600" dirty="0" smtClean="0">
                <a:solidFill>
                  <a:srgbClr val="FF0000"/>
                </a:solidFill>
              </a:rPr>
              <a:t>zeros</a:t>
            </a:r>
            <a:endParaRPr lang="en-US" sz="1600" dirty="0">
              <a:solidFill>
                <a:srgbClr val="FF0000"/>
              </a:solidFill>
            </a:endParaRPr>
          </a:p>
        </p:txBody>
      </p:sp>
      <p:sp>
        <p:nvSpPr>
          <p:cNvPr id="98" name="TextBox 97"/>
          <p:cNvSpPr txBox="1"/>
          <p:nvPr/>
        </p:nvSpPr>
        <p:spPr>
          <a:xfrm>
            <a:off x="10465040" y="2675664"/>
            <a:ext cx="540618" cy="261610"/>
          </a:xfrm>
          <a:prstGeom prst="rect">
            <a:avLst/>
          </a:prstGeom>
          <a:solidFill>
            <a:schemeClr val="bg1"/>
          </a:solidFill>
        </p:spPr>
        <p:txBody>
          <a:bodyPr wrap="square" rtlCol="0">
            <a:spAutoFit/>
          </a:bodyPr>
          <a:lstStyle/>
          <a:p>
            <a:r>
              <a:rPr lang="en-US" sz="1100" dirty="0" smtClean="0">
                <a:solidFill>
                  <a:srgbClr val="FF0000"/>
                </a:solidFill>
              </a:rPr>
              <a:t>7</a:t>
            </a:r>
            <a:r>
              <a:rPr lang="en-US" sz="1100" dirty="0" smtClean="0"/>
              <a:t>+</a:t>
            </a:r>
            <a:r>
              <a:rPr lang="en-US" sz="1100" dirty="0" smtClean="0">
                <a:solidFill>
                  <a:srgbClr val="00B050"/>
                </a:solidFill>
              </a:rPr>
              <a:t>5</a:t>
            </a:r>
            <a:r>
              <a:rPr lang="en-US" sz="1100" dirty="0" smtClean="0"/>
              <a:t>+</a:t>
            </a:r>
            <a:r>
              <a:rPr lang="en-US" sz="1100" dirty="0" smtClean="0">
                <a:solidFill>
                  <a:srgbClr val="00B0F0"/>
                </a:solidFill>
              </a:rPr>
              <a:t>6</a:t>
            </a:r>
            <a:endParaRPr lang="en-US" sz="1100" dirty="0">
              <a:solidFill>
                <a:srgbClr val="00B0F0"/>
              </a:solidFill>
            </a:endParaRPr>
          </a:p>
        </p:txBody>
      </p:sp>
      <p:sp>
        <p:nvSpPr>
          <p:cNvPr id="99" name="TextBox 98"/>
          <p:cNvSpPr txBox="1"/>
          <p:nvPr/>
        </p:nvSpPr>
        <p:spPr>
          <a:xfrm>
            <a:off x="10517669" y="3103928"/>
            <a:ext cx="540618" cy="261610"/>
          </a:xfrm>
          <a:prstGeom prst="rect">
            <a:avLst/>
          </a:prstGeom>
          <a:solidFill>
            <a:schemeClr val="bg1"/>
          </a:solidFill>
        </p:spPr>
        <p:txBody>
          <a:bodyPr wrap="square" rtlCol="0">
            <a:spAutoFit/>
          </a:bodyPr>
          <a:lstStyle/>
          <a:p>
            <a:r>
              <a:rPr lang="en-US" sz="1100" dirty="0" smtClean="0">
                <a:solidFill>
                  <a:srgbClr val="FF0000"/>
                </a:solidFill>
              </a:rPr>
              <a:t>7</a:t>
            </a:r>
            <a:r>
              <a:rPr lang="en-US" sz="1100" dirty="0" smtClean="0"/>
              <a:t>+</a:t>
            </a:r>
            <a:r>
              <a:rPr lang="en-US" sz="1100" dirty="0" smtClean="0">
                <a:solidFill>
                  <a:srgbClr val="00B0F0"/>
                </a:solidFill>
              </a:rPr>
              <a:t>6</a:t>
            </a:r>
            <a:endParaRPr lang="en-US" sz="1100" dirty="0">
              <a:solidFill>
                <a:srgbClr val="00B0F0"/>
              </a:solidFill>
            </a:endParaRPr>
          </a:p>
        </p:txBody>
      </p:sp>
      <p:sp>
        <p:nvSpPr>
          <p:cNvPr id="100" name="TextBox 99"/>
          <p:cNvSpPr txBox="1"/>
          <p:nvPr/>
        </p:nvSpPr>
        <p:spPr>
          <a:xfrm>
            <a:off x="10540843" y="3495235"/>
            <a:ext cx="540618" cy="261610"/>
          </a:xfrm>
          <a:prstGeom prst="rect">
            <a:avLst/>
          </a:prstGeom>
          <a:solidFill>
            <a:schemeClr val="bg1"/>
          </a:solidFill>
        </p:spPr>
        <p:txBody>
          <a:bodyPr wrap="square" rtlCol="0">
            <a:spAutoFit/>
          </a:bodyPr>
          <a:lstStyle/>
          <a:p>
            <a:r>
              <a:rPr lang="en-US" sz="1100" dirty="0" smtClean="0">
                <a:solidFill>
                  <a:srgbClr val="FF0000"/>
                </a:solidFill>
              </a:rPr>
              <a:t>7</a:t>
            </a:r>
            <a:endParaRPr lang="en-US" sz="1100" dirty="0"/>
          </a:p>
        </p:txBody>
      </p:sp>
      <p:sp>
        <p:nvSpPr>
          <p:cNvPr id="101" name="TextBox 100"/>
          <p:cNvSpPr txBox="1"/>
          <p:nvPr/>
        </p:nvSpPr>
        <p:spPr>
          <a:xfrm>
            <a:off x="10535204" y="3885291"/>
            <a:ext cx="540618" cy="261610"/>
          </a:xfrm>
          <a:prstGeom prst="rect">
            <a:avLst/>
          </a:prstGeom>
          <a:solidFill>
            <a:schemeClr val="bg1"/>
          </a:solidFill>
        </p:spPr>
        <p:txBody>
          <a:bodyPr wrap="square" rtlCol="0">
            <a:spAutoFit/>
          </a:bodyPr>
          <a:lstStyle/>
          <a:p>
            <a:r>
              <a:rPr lang="en-US" sz="1100" dirty="0" smtClean="0">
                <a:solidFill>
                  <a:srgbClr val="FF0000"/>
                </a:solidFill>
              </a:rPr>
              <a:t>7</a:t>
            </a:r>
            <a:r>
              <a:rPr lang="en-US" sz="1100" dirty="0" smtClean="0"/>
              <a:t>+</a:t>
            </a:r>
            <a:r>
              <a:rPr lang="en-US" sz="1100" dirty="0" smtClean="0">
                <a:solidFill>
                  <a:srgbClr val="00B050"/>
                </a:solidFill>
              </a:rPr>
              <a:t>5</a:t>
            </a:r>
            <a:endParaRPr lang="en-US" sz="1100" dirty="0"/>
          </a:p>
        </p:txBody>
      </p:sp>
      <p:sp>
        <p:nvSpPr>
          <p:cNvPr id="102" name="TextBox 101"/>
          <p:cNvSpPr txBox="1"/>
          <p:nvPr/>
        </p:nvSpPr>
        <p:spPr>
          <a:xfrm>
            <a:off x="11223705" y="2648733"/>
            <a:ext cx="540618" cy="261610"/>
          </a:xfrm>
          <a:prstGeom prst="rect">
            <a:avLst/>
          </a:prstGeom>
          <a:solidFill>
            <a:schemeClr val="bg1"/>
          </a:solidFill>
        </p:spPr>
        <p:txBody>
          <a:bodyPr wrap="square" rtlCol="0">
            <a:spAutoFit/>
          </a:bodyPr>
          <a:lstStyle/>
          <a:p>
            <a:r>
              <a:rPr lang="en-US" sz="1100" dirty="0" smtClean="0">
                <a:solidFill>
                  <a:srgbClr val="00B050"/>
                </a:solidFill>
              </a:rPr>
              <a:t>5</a:t>
            </a:r>
            <a:r>
              <a:rPr lang="en-US" sz="1100" dirty="0" smtClean="0"/>
              <a:t>+</a:t>
            </a:r>
            <a:r>
              <a:rPr lang="en-US" sz="1100" dirty="0" smtClean="0">
                <a:solidFill>
                  <a:srgbClr val="00B0F0"/>
                </a:solidFill>
              </a:rPr>
              <a:t>6</a:t>
            </a:r>
            <a:endParaRPr lang="en-US" sz="1100" dirty="0">
              <a:solidFill>
                <a:srgbClr val="00B0F0"/>
              </a:solidFill>
            </a:endParaRPr>
          </a:p>
        </p:txBody>
      </p:sp>
      <p:sp>
        <p:nvSpPr>
          <p:cNvPr id="103" name="TextBox 102"/>
          <p:cNvSpPr txBox="1"/>
          <p:nvPr/>
        </p:nvSpPr>
        <p:spPr>
          <a:xfrm>
            <a:off x="11240471" y="3076496"/>
            <a:ext cx="540618" cy="261610"/>
          </a:xfrm>
          <a:prstGeom prst="rect">
            <a:avLst/>
          </a:prstGeom>
          <a:solidFill>
            <a:schemeClr val="bg1"/>
          </a:solidFill>
        </p:spPr>
        <p:txBody>
          <a:bodyPr wrap="square" rtlCol="0">
            <a:spAutoFit/>
          </a:bodyPr>
          <a:lstStyle/>
          <a:p>
            <a:r>
              <a:rPr lang="en-US" sz="1100" dirty="0" smtClean="0">
                <a:solidFill>
                  <a:srgbClr val="00B0F0"/>
                </a:solidFill>
              </a:rPr>
              <a:t>6</a:t>
            </a:r>
            <a:endParaRPr lang="en-US" sz="1100" dirty="0">
              <a:solidFill>
                <a:srgbClr val="00B0F0"/>
              </a:solidFill>
            </a:endParaRPr>
          </a:p>
        </p:txBody>
      </p:sp>
      <p:sp>
        <p:nvSpPr>
          <p:cNvPr id="104" name="TextBox 103"/>
          <p:cNvSpPr txBox="1"/>
          <p:nvPr/>
        </p:nvSpPr>
        <p:spPr>
          <a:xfrm>
            <a:off x="11223705" y="3470921"/>
            <a:ext cx="540618" cy="261610"/>
          </a:xfrm>
          <a:prstGeom prst="rect">
            <a:avLst/>
          </a:prstGeom>
          <a:solidFill>
            <a:schemeClr val="bg1"/>
          </a:solidFill>
        </p:spPr>
        <p:txBody>
          <a:bodyPr wrap="square" rtlCol="0">
            <a:spAutoFit/>
          </a:bodyPr>
          <a:lstStyle/>
          <a:p>
            <a:r>
              <a:rPr lang="en-US" sz="1100" dirty="0" smtClean="0"/>
              <a:t>0</a:t>
            </a:r>
            <a:endParaRPr lang="en-US" sz="1100" dirty="0"/>
          </a:p>
        </p:txBody>
      </p:sp>
      <p:sp>
        <p:nvSpPr>
          <p:cNvPr id="105" name="TextBox 104"/>
          <p:cNvSpPr txBox="1"/>
          <p:nvPr/>
        </p:nvSpPr>
        <p:spPr>
          <a:xfrm>
            <a:off x="11240471" y="3878503"/>
            <a:ext cx="540618" cy="261610"/>
          </a:xfrm>
          <a:prstGeom prst="rect">
            <a:avLst/>
          </a:prstGeom>
          <a:solidFill>
            <a:schemeClr val="bg1"/>
          </a:solidFill>
        </p:spPr>
        <p:txBody>
          <a:bodyPr wrap="square" rtlCol="0">
            <a:spAutoFit/>
          </a:bodyPr>
          <a:lstStyle/>
          <a:p>
            <a:r>
              <a:rPr lang="en-US" sz="1100" dirty="0" smtClean="0">
                <a:solidFill>
                  <a:srgbClr val="00B050"/>
                </a:solidFill>
              </a:rPr>
              <a:t>5</a:t>
            </a:r>
            <a:endParaRPr lang="en-US" sz="1100" dirty="0"/>
          </a:p>
        </p:txBody>
      </p:sp>
      <p:pic>
        <p:nvPicPr>
          <p:cNvPr id="106" name="Picture 105"/>
          <p:cNvPicPr>
            <a:picLocks noChangeAspect="1"/>
          </p:cNvPicPr>
          <p:nvPr/>
        </p:nvPicPr>
        <p:blipFill rotWithShape="1">
          <a:blip r:embed="rId3"/>
          <a:srcRect l="25041" t="26563" r="67842" b="46463"/>
          <a:stretch/>
        </p:blipFill>
        <p:spPr>
          <a:xfrm>
            <a:off x="5568582" y="4444272"/>
            <a:ext cx="1911547" cy="2037585"/>
          </a:xfrm>
          <a:prstGeom prst="rect">
            <a:avLst/>
          </a:prstGeom>
        </p:spPr>
      </p:pic>
      <p:sp>
        <p:nvSpPr>
          <p:cNvPr id="107" name="TextBox 106"/>
          <p:cNvSpPr txBox="1"/>
          <p:nvPr/>
        </p:nvSpPr>
        <p:spPr>
          <a:xfrm>
            <a:off x="6089859" y="4766454"/>
            <a:ext cx="540618" cy="338554"/>
          </a:xfrm>
          <a:prstGeom prst="rect">
            <a:avLst/>
          </a:prstGeom>
          <a:solidFill>
            <a:schemeClr val="bg1"/>
          </a:solidFill>
        </p:spPr>
        <p:txBody>
          <a:bodyPr wrap="square" rtlCol="0">
            <a:spAutoFit/>
          </a:bodyPr>
          <a:lstStyle/>
          <a:p>
            <a:r>
              <a:rPr lang="en-US" sz="1600" dirty="0" smtClean="0">
                <a:solidFill>
                  <a:srgbClr val="FF0000"/>
                </a:solidFill>
              </a:rPr>
              <a:t>0</a:t>
            </a:r>
            <a:endParaRPr lang="en-US" sz="1600" dirty="0">
              <a:solidFill>
                <a:srgbClr val="00B0F0"/>
              </a:solidFill>
            </a:endParaRPr>
          </a:p>
        </p:txBody>
      </p:sp>
      <p:sp>
        <p:nvSpPr>
          <p:cNvPr id="108" name="TextBox 107"/>
          <p:cNvSpPr txBox="1"/>
          <p:nvPr/>
        </p:nvSpPr>
        <p:spPr>
          <a:xfrm>
            <a:off x="6089859" y="5230604"/>
            <a:ext cx="540618" cy="261610"/>
          </a:xfrm>
          <a:prstGeom prst="rect">
            <a:avLst/>
          </a:prstGeom>
          <a:solidFill>
            <a:schemeClr val="bg1"/>
          </a:solidFill>
        </p:spPr>
        <p:txBody>
          <a:bodyPr wrap="square" rtlCol="0">
            <a:spAutoFit/>
          </a:bodyPr>
          <a:lstStyle/>
          <a:p>
            <a:r>
              <a:rPr lang="en-US" sz="1100" dirty="0" smtClean="0">
                <a:solidFill>
                  <a:srgbClr val="FF0000"/>
                </a:solidFill>
              </a:rPr>
              <a:t>13&gt;5</a:t>
            </a:r>
            <a:endParaRPr lang="en-US" sz="1100" dirty="0">
              <a:solidFill>
                <a:srgbClr val="00B0F0"/>
              </a:solidFill>
            </a:endParaRPr>
          </a:p>
        </p:txBody>
      </p:sp>
      <p:sp>
        <p:nvSpPr>
          <p:cNvPr id="109" name="TextBox 108"/>
          <p:cNvSpPr txBox="1"/>
          <p:nvPr/>
        </p:nvSpPr>
        <p:spPr>
          <a:xfrm>
            <a:off x="6113033" y="5621911"/>
            <a:ext cx="540618" cy="261610"/>
          </a:xfrm>
          <a:prstGeom prst="rect">
            <a:avLst/>
          </a:prstGeom>
          <a:solidFill>
            <a:schemeClr val="accent1">
              <a:lumMod val="20000"/>
              <a:lumOff val="80000"/>
            </a:schemeClr>
          </a:solidFill>
        </p:spPr>
        <p:txBody>
          <a:bodyPr wrap="square" rtlCol="0">
            <a:spAutoFit/>
          </a:bodyPr>
          <a:lstStyle/>
          <a:p>
            <a:r>
              <a:rPr lang="en-US" sz="1100" dirty="0" smtClean="0">
                <a:solidFill>
                  <a:srgbClr val="00B0F0"/>
                </a:solidFill>
              </a:rPr>
              <a:t>11&gt;7</a:t>
            </a:r>
            <a:endParaRPr lang="en-US" sz="1100" dirty="0">
              <a:solidFill>
                <a:srgbClr val="00B0F0"/>
              </a:solidFill>
            </a:endParaRPr>
          </a:p>
        </p:txBody>
      </p:sp>
      <p:sp>
        <p:nvSpPr>
          <p:cNvPr id="110" name="TextBox 109"/>
          <p:cNvSpPr txBox="1"/>
          <p:nvPr/>
        </p:nvSpPr>
        <p:spPr>
          <a:xfrm>
            <a:off x="6107394" y="6011967"/>
            <a:ext cx="540618" cy="261610"/>
          </a:xfrm>
          <a:prstGeom prst="rect">
            <a:avLst/>
          </a:prstGeom>
          <a:solidFill>
            <a:schemeClr val="bg1"/>
          </a:solidFill>
        </p:spPr>
        <p:txBody>
          <a:bodyPr wrap="square" rtlCol="0">
            <a:spAutoFit/>
          </a:bodyPr>
          <a:lstStyle/>
          <a:p>
            <a:r>
              <a:rPr lang="en-US" sz="1100" dirty="0" smtClean="0">
                <a:solidFill>
                  <a:srgbClr val="FF0000"/>
                </a:solidFill>
              </a:rPr>
              <a:t>12&gt;6</a:t>
            </a:r>
            <a:endParaRPr lang="en-US" sz="1100" dirty="0"/>
          </a:p>
        </p:txBody>
      </p:sp>
      <p:sp>
        <p:nvSpPr>
          <p:cNvPr id="111" name="TextBox 110"/>
          <p:cNvSpPr txBox="1"/>
          <p:nvPr/>
        </p:nvSpPr>
        <p:spPr>
          <a:xfrm>
            <a:off x="6795895" y="4775409"/>
            <a:ext cx="540618" cy="261610"/>
          </a:xfrm>
          <a:prstGeom prst="rect">
            <a:avLst/>
          </a:prstGeom>
          <a:solidFill>
            <a:schemeClr val="bg1"/>
          </a:solidFill>
        </p:spPr>
        <p:txBody>
          <a:bodyPr wrap="square" rtlCol="0">
            <a:spAutoFit/>
          </a:bodyPr>
          <a:lstStyle/>
          <a:p>
            <a:r>
              <a:rPr lang="en-US" sz="1100" dirty="0" smtClean="0">
                <a:solidFill>
                  <a:srgbClr val="FF0000"/>
                </a:solidFill>
              </a:rPr>
              <a:t>11&gt; 7</a:t>
            </a:r>
            <a:endParaRPr lang="en-US" sz="1100" dirty="0">
              <a:solidFill>
                <a:srgbClr val="FF0000"/>
              </a:solidFill>
            </a:endParaRPr>
          </a:p>
        </p:txBody>
      </p:sp>
      <p:sp>
        <p:nvSpPr>
          <p:cNvPr id="112" name="TextBox 111"/>
          <p:cNvSpPr txBox="1"/>
          <p:nvPr/>
        </p:nvSpPr>
        <p:spPr>
          <a:xfrm>
            <a:off x="6812661" y="5203172"/>
            <a:ext cx="540618" cy="261610"/>
          </a:xfrm>
          <a:prstGeom prst="rect">
            <a:avLst/>
          </a:prstGeom>
          <a:solidFill>
            <a:schemeClr val="accent1">
              <a:lumMod val="20000"/>
              <a:lumOff val="80000"/>
            </a:schemeClr>
          </a:solidFill>
        </p:spPr>
        <p:txBody>
          <a:bodyPr wrap="square" rtlCol="0">
            <a:spAutoFit/>
          </a:bodyPr>
          <a:lstStyle/>
          <a:p>
            <a:r>
              <a:rPr lang="en-US" sz="1100" dirty="0" smtClean="0">
                <a:solidFill>
                  <a:srgbClr val="00B0F0"/>
                </a:solidFill>
              </a:rPr>
              <a:t>12&gt;6</a:t>
            </a:r>
            <a:endParaRPr lang="en-US" sz="1100" dirty="0">
              <a:solidFill>
                <a:srgbClr val="00B0F0"/>
              </a:solidFill>
            </a:endParaRPr>
          </a:p>
        </p:txBody>
      </p:sp>
      <p:sp>
        <p:nvSpPr>
          <p:cNvPr id="113" name="TextBox 112"/>
          <p:cNvSpPr txBox="1"/>
          <p:nvPr/>
        </p:nvSpPr>
        <p:spPr>
          <a:xfrm>
            <a:off x="6795895" y="5597597"/>
            <a:ext cx="540618" cy="261610"/>
          </a:xfrm>
          <a:prstGeom prst="rect">
            <a:avLst/>
          </a:prstGeom>
          <a:solidFill>
            <a:schemeClr val="accent1">
              <a:lumMod val="20000"/>
              <a:lumOff val="80000"/>
            </a:schemeClr>
          </a:solidFill>
        </p:spPr>
        <p:txBody>
          <a:bodyPr wrap="square" rtlCol="0">
            <a:spAutoFit/>
          </a:bodyPr>
          <a:lstStyle/>
          <a:p>
            <a:r>
              <a:rPr lang="en-US" sz="1100" dirty="0" smtClean="0"/>
              <a:t>18&gt;0</a:t>
            </a:r>
            <a:endParaRPr lang="en-US" sz="1100" dirty="0"/>
          </a:p>
        </p:txBody>
      </p:sp>
      <p:sp>
        <p:nvSpPr>
          <p:cNvPr id="114" name="TextBox 113"/>
          <p:cNvSpPr txBox="1"/>
          <p:nvPr/>
        </p:nvSpPr>
        <p:spPr>
          <a:xfrm>
            <a:off x="6812661" y="6005179"/>
            <a:ext cx="540618" cy="261610"/>
          </a:xfrm>
          <a:prstGeom prst="rect">
            <a:avLst/>
          </a:prstGeom>
          <a:solidFill>
            <a:schemeClr val="accent1">
              <a:lumMod val="20000"/>
              <a:lumOff val="80000"/>
            </a:schemeClr>
          </a:solidFill>
        </p:spPr>
        <p:txBody>
          <a:bodyPr wrap="square" rtlCol="0">
            <a:spAutoFit/>
          </a:bodyPr>
          <a:lstStyle/>
          <a:p>
            <a:r>
              <a:rPr lang="en-US" sz="1100" dirty="0" smtClean="0">
                <a:solidFill>
                  <a:srgbClr val="00B0F0"/>
                </a:solidFill>
              </a:rPr>
              <a:t>13&gt;5</a:t>
            </a:r>
            <a:endParaRPr lang="en-US" sz="1100" dirty="0">
              <a:solidFill>
                <a:srgbClr val="00B0F0"/>
              </a:solidFill>
            </a:endParaRPr>
          </a:p>
        </p:txBody>
      </p:sp>
      <p:cxnSp>
        <p:nvCxnSpPr>
          <p:cNvPr id="116" name="Straight Connector 115"/>
          <p:cNvCxnSpPr/>
          <p:nvPr/>
        </p:nvCxnSpPr>
        <p:spPr>
          <a:xfrm>
            <a:off x="5460320" y="107527"/>
            <a:ext cx="0" cy="668892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Right Arrow 116"/>
          <p:cNvSpPr/>
          <p:nvPr/>
        </p:nvSpPr>
        <p:spPr>
          <a:xfrm rot="5400000">
            <a:off x="7100095" y="4072937"/>
            <a:ext cx="848843" cy="122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p:cNvSpPr/>
          <p:nvPr/>
        </p:nvSpPr>
        <p:spPr>
          <a:xfrm rot="9315287">
            <a:off x="7495561" y="4100155"/>
            <a:ext cx="2596803" cy="160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rotWithShape="1">
          <a:blip r:embed="rId3"/>
          <a:srcRect l="25041" t="26563" r="67842" b="46463"/>
          <a:stretch/>
        </p:blipFill>
        <p:spPr>
          <a:xfrm>
            <a:off x="8438272" y="4512262"/>
            <a:ext cx="1911547" cy="2037585"/>
          </a:xfrm>
          <a:prstGeom prst="rect">
            <a:avLst/>
          </a:prstGeom>
        </p:spPr>
      </p:pic>
      <p:sp>
        <p:nvSpPr>
          <p:cNvPr id="120" name="TextBox 119"/>
          <p:cNvSpPr txBox="1"/>
          <p:nvPr/>
        </p:nvSpPr>
        <p:spPr>
          <a:xfrm>
            <a:off x="8899518" y="4813361"/>
            <a:ext cx="631344" cy="400110"/>
          </a:xfrm>
          <a:prstGeom prst="rect">
            <a:avLst/>
          </a:prstGeom>
          <a:solidFill>
            <a:schemeClr val="bg2"/>
          </a:solidFill>
          <a:ln>
            <a:solidFill>
              <a:srgbClr val="FF0000"/>
            </a:solidFill>
          </a:ln>
        </p:spPr>
        <p:txBody>
          <a:bodyPr wrap="square" rtlCol="0">
            <a:spAutoFit/>
          </a:bodyPr>
          <a:lstStyle/>
          <a:p>
            <a:r>
              <a:rPr lang="en-US" sz="1000" dirty="0" smtClean="0">
                <a:solidFill>
                  <a:srgbClr val="FF0000"/>
                </a:solidFill>
              </a:rPr>
              <a:t>Zero wins</a:t>
            </a:r>
            <a:endParaRPr lang="en-US" sz="1000" dirty="0">
              <a:solidFill>
                <a:srgbClr val="FF0000"/>
              </a:solidFill>
            </a:endParaRPr>
          </a:p>
        </p:txBody>
      </p:sp>
      <p:sp>
        <p:nvSpPr>
          <p:cNvPr id="121" name="TextBox 120"/>
          <p:cNvSpPr txBox="1"/>
          <p:nvPr/>
        </p:nvSpPr>
        <p:spPr>
          <a:xfrm>
            <a:off x="9641351" y="4824252"/>
            <a:ext cx="631344" cy="400110"/>
          </a:xfrm>
          <a:prstGeom prst="rect">
            <a:avLst/>
          </a:prstGeom>
          <a:solidFill>
            <a:schemeClr val="bg2"/>
          </a:solidFill>
          <a:ln>
            <a:solidFill>
              <a:srgbClr val="FF0000"/>
            </a:solidFill>
          </a:ln>
        </p:spPr>
        <p:txBody>
          <a:bodyPr wrap="square" rtlCol="0">
            <a:spAutoFit/>
          </a:bodyPr>
          <a:lstStyle/>
          <a:p>
            <a:r>
              <a:rPr lang="en-US" sz="1000" dirty="0" smtClean="0">
                <a:solidFill>
                  <a:srgbClr val="FF0000"/>
                </a:solidFill>
              </a:rPr>
              <a:t>Zero wins</a:t>
            </a:r>
            <a:endParaRPr lang="en-US" sz="1000" dirty="0">
              <a:solidFill>
                <a:srgbClr val="FF0000"/>
              </a:solidFill>
            </a:endParaRPr>
          </a:p>
        </p:txBody>
      </p:sp>
      <p:sp>
        <p:nvSpPr>
          <p:cNvPr id="122" name="TextBox 121"/>
          <p:cNvSpPr txBox="1"/>
          <p:nvPr/>
        </p:nvSpPr>
        <p:spPr>
          <a:xfrm>
            <a:off x="8899518" y="6066734"/>
            <a:ext cx="631344" cy="400110"/>
          </a:xfrm>
          <a:prstGeom prst="rect">
            <a:avLst/>
          </a:prstGeom>
          <a:solidFill>
            <a:schemeClr val="bg2"/>
          </a:solidFill>
          <a:ln>
            <a:solidFill>
              <a:srgbClr val="FF0000"/>
            </a:solidFill>
          </a:ln>
        </p:spPr>
        <p:txBody>
          <a:bodyPr wrap="square" rtlCol="0">
            <a:spAutoFit/>
          </a:bodyPr>
          <a:lstStyle/>
          <a:p>
            <a:r>
              <a:rPr lang="en-US" sz="1000" dirty="0" smtClean="0">
                <a:solidFill>
                  <a:srgbClr val="FF0000"/>
                </a:solidFill>
              </a:rPr>
              <a:t>Zero wins</a:t>
            </a:r>
            <a:endParaRPr lang="en-US" sz="1000" dirty="0">
              <a:solidFill>
                <a:srgbClr val="FF0000"/>
              </a:solidFill>
            </a:endParaRPr>
          </a:p>
        </p:txBody>
      </p:sp>
      <p:sp>
        <p:nvSpPr>
          <p:cNvPr id="123" name="TextBox 122"/>
          <p:cNvSpPr txBox="1"/>
          <p:nvPr/>
        </p:nvSpPr>
        <p:spPr>
          <a:xfrm>
            <a:off x="8904173" y="5214010"/>
            <a:ext cx="631344" cy="400110"/>
          </a:xfrm>
          <a:prstGeom prst="rect">
            <a:avLst/>
          </a:prstGeom>
          <a:solidFill>
            <a:schemeClr val="bg2"/>
          </a:solidFill>
          <a:ln>
            <a:solidFill>
              <a:srgbClr val="FF0000"/>
            </a:solidFill>
          </a:ln>
        </p:spPr>
        <p:txBody>
          <a:bodyPr wrap="square" rtlCol="0">
            <a:spAutoFit/>
          </a:bodyPr>
          <a:lstStyle/>
          <a:p>
            <a:r>
              <a:rPr lang="en-US" sz="1000" dirty="0" smtClean="0">
                <a:solidFill>
                  <a:srgbClr val="FF0000"/>
                </a:solidFill>
              </a:rPr>
              <a:t>Zero wins</a:t>
            </a:r>
            <a:endParaRPr lang="en-US" sz="1000" dirty="0">
              <a:solidFill>
                <a:srgbClr val="FF0000"/>
              </a:solidFill>
            </a:endParaRPr>
          </a:p>
        </p:txBody>
      </p:sp>
      <p:sp>
        <p:nvSpPr>
          <p:cNvPr id="124" name="TextBox 123"/>
          <p:cNvSpPr txBox="1"/>
          <p:nvPr/>
        </p:nvSpPr>
        <p:spPr>
          <a:xfrm>
            <a:off x="9641351" y="5236310"/>
            <a:ext cx="631344" cy="400110"/>
          </a:xfrm>
          <a:prstGeom prst="rect">
            <a:avLst/>
          </a:prstGeom>
          <a:solidFill>
            <a:schemeClr val="bg2"/>
          </a:solidFill>
          <a:ln>
            <a:solidFill>
              <a:srgbClr val="FF0000"/>
            </a:solidFill>
          </a:ln>
        </p:spPr>
        <p:txBody>
          <a:bodyPr wrap="square" rtlCol="0">
            <a:spAutoFit/>
          </a:bodyPr>
          <a:lstStyle/>
          <a:p>
            <a:r>
              <a:rPr lang="en-US" sz="1000" dirty="0" smtClean="0">
                <a:solidFill>
                  <a:srgbClr val="0070C0"/>
                </a:solidFill>
              </a:rPr>
              <a:t>one wins</a:t>
            </a:r>
            <a:endParaRPr lang="en-US" sz="1000" dirty="0">
              <a:solidFill>
                <a:srgbClr val="0070C0"/>
              </a:solidFill>
            </a:endParaRPr>
          </a:p>
        </p:txBody>
      </p:sp>
      <p:sp>
        <p:nvSpPr>
          <p:cNvPr id="125" name="TextBox 124"/>
          <p:cNvSpPr txBox="1"/>
          <p:nvPr/>
        </p:nvSpPr>
        <p:spPr>
          <a:xfrm>
            <a:off x="8932883" y="5636341"/>
            <a:ext cx="631344" cy="400110"/>
          </a:xfrm>
          <a:prstGeom prst="rect">
            <a:avLst/>
          </a:prstGeom>
          <a:solidFill>
            <a:schemeClr val="bg2"/>
          </a:solidFill>
          <a:ln>
            <a:solidFill>
              <a:srgbClr val="FF0000"/>
            </a:solidFill>
          </a:ln>
        </p:spPr>
        <p:txBody>
          <a:bodyPr wrap="square" rtlCol="0">
            <a:spAutoFit/>
          </a:bodyPr>
          <a:lstStyle/>
          <a:p>
            <a:r>
              <a:rPr lang="en-US" sz="1000" dirty="0" smtClean="0">
                <a:solidFill>
                  <a:srgbClr val="0070C0"/>
                </a:solidFill>
              </a:rPr>
              <a:t>one wins</a:t>
            </a:r>
            <a:endParaRPr lang="en-US" sz="1000" dirty="0">
              <a:solidFill>
                <a:srgbClr val="0070C0"/>
              </a:solidFill>
            </a:endParaRPr>
          </a:p>
        </p:txBody>
      </p:sp>
      <p:sp>
        <p:nvSpPr>
          <p:cNvPr id="126" name="TextBox 125"/>
          <p:cNvSpPr txBox="1"/>
          <p:nvPr/>
        </p:nvSpPr>
        <p:spPr>
          <a:xfrm>
            <a:off x="9616327" y="5666624"/>
            <a:ext cx="648028" cy="246221"/>
          </a:xfrm>
          <a:prstGeom prst="rect">
            <a:avLst/>
          </a:prstGeom>
          <a:solidFill>
            <a:schemeClr val="bg2"/>
          </a:solidFill>
          <a:ln>
            <a:solidFill>
              <a:srgbClr val="FF0000"/>
            </a:solidFill>
          </a:ln>
        </p:spPr>
        <p:txBody>
          <a:bodyPr wrap="square" rtlCol="0">
            <a:spAutoFit/>
          </a:bodyPr>
          <a:lstStyle/>
          <a:p>
            <a:r>
              <a:rPr lang="en-US" sz="1000" dirty="0" smtClean="0">
                <a:solidFill>
                  <a:srgbClr val="0070C0"/>
                </a:solidFill>
              </a:rPr>
              <a:t>one wins</a:t>
            </a:r>
            <a:endParaRPr lang="en-US" sz="1000" dirty="0">
              <a:solidFill>
                <a:srgbClr val="0070C0"/>
              </a:solidFill>
            </a:endParaRPr>
          </a:p>
        </p:txBody>
      </p:sp>
      <p:sp>
        <p:nvSpPr>
          <p:cNvPr id="127" name="TextBox 126"/>
          <p:cNvSpPr txBox="1"/>
          <p:nvPr/>
        </p:nvSpPr>
        <p:spPr>
          <a:xfrm>
            <a:off x="9616326" y="6131364"/>
            <a:ext cx="648028" cy="246221"/>
          </a:xfrm>
          <a:prstGeom prst="rect">
            <a:avLst/>
          </a:prstGeom>
          <a:solidFill>
            <a:schemeClr val="bg2"/>
          </a:solidFill>
          <a:ln>
            <a:solidFill>
              <a:srgbClr val="FF0000"/>
            </a:solidFill>
          </a:ln>
        </p:spPr>
        <p:txBody>
          <a:bodyPr wrap="square" rtlCol="0">
            <a:spAutoFit/>
          </a:bodyPr>
          <a:lstStyle/>
          <a:p>
            <a:r>
              <a:rPr lang="en-US" sz="1000" dirty="0" smtClean="0">
                <a:solidFill>
                  <a:srgbClr val="0070C0"/>
                </a:solidFill>
              </a:rPr>
              <a:t>one wins</a:t>
            </a:r>
            <a:endParaRPr lang="en-US" sz="1000" dirty="0">
              <a:solidFill>
                <a:srgbClr val="0070C0"/>
              </a:solidFill>
            </a:endParaRPr>
          </a:p>
        </p:txBody>
      </p:sp>
      <p:pic>
        <p:nvPicPr>
          <p:cNvPr id="128" name="Picture 127"/>
          <p:cNvPicPr>
            <a:picLocks noChangeAspect="1"/>
          </p:cNvPicPr>
          <p:nvPr/>
        </p:nvPicPr>
        <p:blipFill rotWithShape="1">
          <a:blip r:embed="rId3"/>
          <a:srcRect l="25404" t="55483" r="67140" b="18007"/>
          <a:stretch/>
        </p:blipFill>
        <p:spPr>
          <a:xfrm>
            <a:off x="10787978" y="5037019"/>
            <a:ext cx="1285275" cy="1285276"/>
          </a:xfrm>
          <a:prstGeom prst="rect">
            <a:avLst/>
          </a:prstGeom>
        </p:spPr>
      </p:pic>
      <p:sp>
        <p:nvSpPr>
          <p:cNvPr id="129" name="Rectangle 128"/>
          <p:cNvSpPr/>
          <p:nvPr/>
        </p:nvSpPr>
        <p:spPr>
          <a:xfrm>
            <a:off x="10517669" y="4555877"/>
            <a:ext cx="1555584" cy="2240577"/>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10545347" y="4540826"/>
            <a:ext cx="1646653" cy="307777"/>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Learned function</a:t>
            </a:r>
            <a:endParaRPr lang="en-US" sz="1400" b="1" dirty="0">
              <a:effectLst>
                <a:outerShdw blurRad="38100" dist="38100" dir="2700000" algn="tl">
                  <a:srgbClr val="000000">
                    <a:alpha val="43137"/>
                  </a:srgbClr>
                </a:outerShdw>
              </a:effectLst>
            </a:endParaRPr>
          </a:p>
        </p:txBody>
      </p:sp>
      <p:sp>
        <p:nvSpPr>
          <p:cNvPr id="131" name="TextBox 130"/>
          <p:cNvSpPr txBox="1"/>
          <p:nvPr/>
        </p:nvSpPr>
        <p:spPr>
          <a:xfrm>
            <a:off x="6730775" y="6366640"/>
            <a:ext cx="1767254" cy="307777"/>
          </a:xfrm>
          <a:prstGeom prst="rect">
            <a:avLst/>
          </a:prstGeom>
          <a:solidFill>
            <a:schemeClr val="accent1">
              <a:lumMod val="20000"/>
              <a:lumOff val="80000"/>
            </a:schemeClr>
          </a:solidFill>
        </p:spPr>
        <p:txBody>
          <a:bodyPr wrap="square" rtlCol="0">
            <a:spAutoFit/>
          </a:bodyPr>
          <a:lstStyle/>
          <a:p>
            <a:r>
              <a:rPr lang="en-US" sz="1400" dirty="0" smtClean="0"/>
              <a:t>Total number of zeros</a:t>
            </a:r>
            <a:endParaRPr lang="en-US" sz="1400" dirty="0"/>
          </a:p>
        </p:txBody>
      </p:sp>
      <p:cxnSp>
        <p:nvCxnSpPr>
          <p:cNvPr id="132" name="Straight Arrow Connector 131"/>
          <p:cNvCxnSpPr/>
          <p:nvPr/>
        </p:nvCxnSpPr>
        <p:spPr>
          <a:xfrm flipH="1" flipV="1">
            <a:off x="7199699" y="5733640"/>
            <a:ext cx="304799" cy="668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7227695" y="4971341"/>
            <a:ext cx="373518" cy="1377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5540234" y="4094849"/>
            <a:ext cx="1767254" cy="307777"/>
          </a:xfrm>
          <a:prstGeom prst="rect">
            <a:avLst/>
          </a:prstGeom>
          <a:solidFill>
            <a:schemeClr val="accent1">
              <a:lumMod val="20000"/>
              <a:lumOff val="80000"/>
            </a:schemeClr>
          </a:solidFill>
        </p:spPr>
        <p:txBody>
          <a:bodyPr wrap="square" rtlCol="0">
            <a:spAutoFit/>
          </a:bodyPr>
          <a:lstStyle/>
          <a:p>
            <a:r>
              <a:rPr lang="en-US" sz="1400" dirty="0" smtClean="0"/>
              <a:t>Total number of ones</a:t>
            </a:r>
            <a:endParaRPr lang="en-US" sz="1400" dirty="0"/>
          </a:p>
        </p:txBody>
      </p:sp>
      <p:cxnSp>
        <p:nvCxnSpPr>
          <p:cNvPr id="8" name="Straight Arrow Connector 7"/>
          <p:cNvCxnSpPr>
            <a:endCxn id="108" idx="0"/>
          </p:cNvCxnSpPr>
          <p:nvPr/>
        </p:nvCxnSpPr>
        <p:spPr>
          <a:xfrm flipH="1">
            <a:off x="6360168" y="4329011"/>
            <a:ext cx="490712" cy="901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628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87108" cy="784888"/>
          </a:xfrm>
          <a:solidFill>
            <a:srgbClr val="FFFF00"/>
          </a:solidFill>
        </p:spPr>
        <p:txBody>
          <a:bodyPr>
            <a:noAutofit/>
          </a:bodyPr>
          <a:lstStyle/>
          <a:p>
            <a:r>
              <a:rPr lang="en-US" sz="2000" b="1" dirty="0" smtClean="0">
                <a:solidFill>
                  <a:srgbClr val="FF0000"/>
                </a:solidFill>
                <a:effectLst>
                  <a:outerShdw blurRad="38100" dist="38100" dir="2700000" algn="tl">
                    <a:srgbClr val="000000">
                      <a:alpha val="43137"/>
                    </a:srgbClr>
                  </a:outerShdw>
                </a:effectLst>
              </a:rPr>
              <a:t>Comparison of two approaches to Machine Learning, traditional and modern</a:t>
            </a:r>
            <a:endParaRPr lang="en-US" sz="2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34312"/>
            <a:ext cx="5553808" cy="3667329"/>
          </a:xfrm>
        </p:spPr>
        <p:txBody>
          <a:bodyPr>
            <a:normAutofit/>
          </a:bodyPr>
          <a:lstStyle/>
          <a:p>
            <a:r>
              <a:rPr lang="en-US" sz="2400" dirty="0" smtClean="0"/>
              <a:t>Running probabilistic tool many times we use voting for every cell (</a:t>
            </a:r>
            <a:r>
              <a:rPr lang="en-US" sz="2400" dirty="0" err="1" smtClean="0"/>
              <a:t>minterm</a:t>
            </a:r>
            <a:r>
              <a:rPr lang="en-US" sz="2400" dirty="0" smtClean="0"/>
              <a:t>) and we select 0 or  1 for it.</a:t>
            </a:r>
          </a:p>
          <a:p>
            <a:r>
              <a:rPr lang="en-US" sz="2400" dirty="0" smtClean="0"/>
              <a:t>Next we minimize the new function.</a:t>
            </a:r>
          </a:p>
          <a:p>
            <a:r>
              <a:rPr lang="en-US" sz="2400" dirty="0" smtClean="0"/>
              <a:t>In this case the function is majority.</a:t>
            </a:r>
          </a:p>
          <a:p>
            <a:r>
              <a:rPr lang="en-US" sz="2400" dirty="0" smtClean="0"/>
              <a:t>We minimize it and we have solution that satisfies both Occam and </a:t>
            </a:r>
            <a:r>
              <a:rPr lang="en-US" sz="2400" dirty="0" err="1" smtClean="0"/>
              <a:t>Vapnik</a:t>
            </a:r>
            <a:r>
              <a:rPr lang="en-US" sz="2400" dirty="0" smtClean="0"/>
              <a:t>.</a:t>
            </a:r>
          </a:p>
          <a:p>
            <a:endParaRPr lang="en-US" sz="2400" dirty="0"/>
          </a:p>
        </p:txBody>
      </p:sp>
      <p:pic>
        <p:nvPicPr>
          <p:cNvPr id="4" name="Picture 3"/>
          <p:cNvPicPr>
            <a:picLocks noChangeAspect="1"/>
          </p:cNvPicPr>
          <p:nvPr/>
        </p:nvPicPr>
        <p:blipFill rotWithShape="1">
          <a:blip r:embed="rId2"/>
          <a:srcRect l="14861" t="24568" r="65417" b="6791"/>
          <a:stretch/>
        </p:blipFill>
        <p:spPr>
          <a:xfrm>
            <a:off x="5410200" y="219477"/>
            <a:ext cx="6781800" cy="6638523"/>
          </a:xfrm>
          <a:prstGeom prst="rect">
            <a:avLst/>
          </a:prstGeom>
        </p:spPr>
      </p:pic>
      <p:sp>
        <p:nvSpPr>
          <p:cNvPr id="5" name="TextBox 4"/>
          <p:cNvSpPr txBox="1"/>
          <p:nvPr/>
        </p:nvSpPr>
        <p:spPr>
          <a:xfrm>
            <a:off x="10752992" y="166392"/>
            <a:ext cx="1439008" cy="307777"/>
          </a:xfrm>
          <a:prstGeom prst="rect">
            <a:avLst/>
          </a:prstGeom>
          <a:solidFill>
            <a:schemeClr val="accent1">
              <a:lumMod val="20000"/>
              <a:lumOff val="80000"/>
            </a:schemeClr>
          </a:solidFill>
        </p:spPr>
        <p:txBody>
          <a:bodyPr wrap="square" rtlCol="0">
            <a:spAutoFit/>
          </a:bodyPr>
          <a:lstStyle/>
          <a:p>
            <a:r>
              <a:rPr lang="en-US" sz="1400" dirty="0" smtClean="0"/>
              <a:t>Number of ones</a:t>
            </a:r>
            <a:endParaRPr lang="en-US" sz="1400" dirty="0"/>
          </a:p>
        </p:txBody>
      </p:sp>
      <p:cxnSp>
        <p:nvCxnSpPr>
          <p:cNvPr id="7" name="Straight Arrow Connector 6"/>
          <p:cNvCxnSpPr/>
          <p:nvPr/>
        </p:nvCxnSpPr>
        <p:spPr>
          <a:xfrm flipV="1">
            <a:off x="6559062" y="5328138"/>
            <a:ext cx="729761" cy="61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91808" y="5943600"/>
            <a:ext cx="1767254" cy="307777"/>
          </a:xfrm>
          <a:prstGeom prst="rect">
            <a:avLst/>
          </a:prstGeom>
          <a:solidFill>
            <a:schemeClr val="accent1">
              <a:lumMod val="20000"/>
              <a:lumOff val="80000"/>
            </a:schemeClr>
          </a:solidFill>
        </p:spPr>
        <p:txBody>
          <a:bodyPr wrap="square" rtlCol="0">
            <a:spAutoFit/>
          </a:bodyPr>
          <a:lstStyle/>
          <a:p>
            <a:r>
              <a:rPr lang="en-US" sz="1400" dirty="0" smtClean="0"/>
              <a:t>Total number of ones</a:t>
            </a:r>
            <a:endParaRPr lang="en-US" sz="1400" dirty="0"/>
          </a:p>
        </p:txBody>
      </p:sp>
      <p:sp>
        <p:nvSpPr>
          <p:cNvPr id="9" name="TextBox 8"/>
          <p:cNvSpPr txBox="1"/>
          <p:nvPr/>
        </p:nvSpPr>
        <p:spPr>
          <a:xfrm>
            <a:off x="7288823" y="5961138"/>
            <a:ext cx="1767254" cy="307777"/>
          </a:xfrm>
          <a:prstGeom prst="rect">
            <a:avLst/>
          </a:prstGeom>
          <a:solidFill>
            <a:schemeClr val="accent1">
              <a:lumMod val="20000"/>
              <a:lumOff val="80000"/>
            </a:schemeClr>
          </a:solidFill>
        </p:spPr>
        <p:txBody>
          <a:bodyPr wrap="square" rtlCol="0">
            <a:spAutoFit/>
          </a:bodyPr>
          <a:lstStyle/>
          <a:p>
            <a:r>
              <a:rPr lang="en-US" sz="1400" dirty="0" smtClean="0"/>
              <a:t>Total number of zeros</a:t>
            </a:r>
            <a:endParaRPr lang="en-US" sz="1400" dirty="0"/>
          </a:p>
        </p:txBody>
      </p:sp>
      <p:cxnSp>
        <p:nvCxnSpPr>
          <p:cNvPr id="11" name="Straight Arrow Connector 10"/>
          <p:cNvCxnSpPr/>
          <p:nvPr/>
        </p:nvCxnSpPr>
        <p:spPr>
          <a:xfrm flipH="1" flipV="1">
            <a:off x="7757747" y="5328138"/>
            <a:ext cx="304799" cy="668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88723" y="3771900"/>
            <a:ext cx="800100" cy="2171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757747" y="3798277"/>
            <a:ext cx="401514" cy="2145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950659" y="4751065"/>
            <a:ext cx="660008"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2012768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2651125"/>
            <a:ext cx="10885714" cy="3292475"/>
          </a:xfrm>
          <a:solidFill>
            <a:srgbClr val="FFFF00"/>
          </a:solidFill>
        </p:spPr>
        <p:txBody>
          <a:bodyPr>
            <a:noAutofit/>
          </a:bodyPr>
          <a:lstStyle/>
          <a:p>
            <a:pPr algn="ctr"/>
            <a:r>
              <a:rPr lang="en-US" sz="11500" b="1" dirty="0" smtClean="0">
                <a:solidFill>
                  <a:srgbClr val="FF0000"/>
                </a:solidFill>
                <a:effectLst>
                  <a:outerShdw blurRad="38100" dist="38100" dir="2700000" algn="tl">
                    <a:srgbClr val="000000">
                      <a:alpha val="43137"/>
                    </a:srgbClr>
                  </a:outerShdw>
                </a:effectLst>
              </a:rPr>
              <a:t>SUPPORT VECTOR MACHINES</a:t>
            </a:r>
            <a:endParaRPr lang="en-US"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365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3690" t="16032" r="63185" b="35714"/>
          <a:stretch/>
        </p:blipFill>
        <p:spPr>
          <a:xfrm>
            <a:off x="0" y="194769"/>
            <a:ext cx="11353800" cy="6663232"/>
          </a:xfrm>
          <a:prstGeom prst="rect">
            <a:avLst/>
          </a:prstGeom>
        </p:spPr>
      </p:pic>
    </p:spTree>
    <p:extLst>
      <p:ext uri="{BB962C8B-B14F-4D97-AF65-F5344CB8AC3E}">
        <p14:creationId xmlns:p14="http://schemas.microsoft.com/office/powerpoint/2010/main" val="283452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8323" cy="5824660"/>
          </a:xfrm>
          <a:solidFill>
            <a:srgbClr val="FFFF00"/>
          </a:solidFill>
        </p:spPr>
        <p:txBody>
          <a:bodyPr>
            <a:normAutofit/>
          </a:bodyPr>
          <a:lstStyle/>
          <a:p>
            <a:pPr algn="ctr"/>
            <a:r>
              <a:rPr lang="en-US" sz="19900" b="1" dirty="0" smtClean="0">
                <a:solidFill>
                  <a:srgbClr val="FF0000"/>
                </a:solidFill>
                <a:effectLst>
                  <a:outerShdw blurRad="38100" dist="38100" dir="2700000" algn="tl">
                    <a:srgbClr val="000000">
                      <a:alpha val="43137"/>
                    </a:srgbClr>
                  </a:outerShdw>
                </a:effectLst>
              </a:rPr>
              <a:t>MACHINE LEARNING</a:t>
            </a:r>
            <a:endParaRPr lang="en-US" sz="199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7110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6" y="142101"/>
            <a:ext cx="10515600" cy="1325563"/>
          </a:xfrm>
          <a:solidFill>
            <a:srgbClr val="FFFF00"/>
          </a:solidFill>
        </p:spPr>
        <p:txBody>
          <a:bodyPr/>
          <a:lstStyle/>
          <a:p>
            <a:r>
              <a:rPr lang="en-US" dirty="0" smtClean="0"/>
              <a:t>If we run SVM on the function from left we should get majority on right shown in red.</a:t>
            </a:r>
            <a:endParaRPr lang="en-US" dirty="0"/>
          </a:p>
        </p:txBody>
      </p:sp>
      <p:sp>
        <p:nvSpPr>
          <p:cNvPr id="3" name="Content Placeholder 2"/>
          <p:cNvSpPr>
            <a:spLocks noGrp="1"/>
          </p:cNvSpPr>
          <p:nvPr>
            <p:ph idx="1"/>
          </p:nvPr>
        </p:nvSpPr>
        <p:spPr>
          <a:xfrm>
            <a:off x="314093" y="1992893"/>
            <a:ext cx="2935885" cy="4351338"/>
          </a:xfrm>
        </p:spPr>
        <p:txBody>
          <a:bodyPr>
            <a:normAutofit fontScale="92500" lnSpcReduction="10000"/>
          </a:bodyPr>
          <a:lstStyle/>
          <a:p>
            <a:r>
              <a:rPr lang="en-US" dirty="0" smtClean="0"/>
              <a:t>We found that several tools like </a:t>
            </a:r>
            <a:r>
              <a:rPr lang="en-US" dirty="0" err="1" smtClean="0"/>
              <a:t>Matlab</a:t>
            </a:r>
            <a:r>
              <a:rPr lang="en-US" dirty="0" smtClean="0"/>
              <a:t> and Orange will not correctly minimize/classify small functions like this one.</a:t>
            </a:r>
          </a:p>
          <a:p>
            <a:r>
              <a:rPr lang="en-US" dirty="0" smtClean="0"/>
              <a:t>This shows that SVM should be replaced with something else in these cases.</a:t>
            </a:r>
            <a:endParaRPr lang="en-US" dirty="0"/>
          </a:p>
        </p:txBody>
      </p:sp>
      <p:pic>
        <p:nvPicPr>
          <p:cNvPr id="4" name="Picture 3"/>
          <p:cNvPicPr>
            <a:picLocks noChangeAspect="1"/>
          </p:cNvPicPr>
          <p:nvPr/>
        </p:nvPicPr>
        <p:blipFill rotWithShape="1">
          <a:blip r:embed="rId2"/>
          <a:srcRect l="15298" t="39206" r="64881" b="9683"/>
          <a:stretch/>
        </p:blipFill>
        <p:spPr>
          <a:xfrm>
            <a:off x="3249978" y="1825625"/>
            <a:ext cx="6939051" cy="5032375"/>
          </a:xfrm>
          <a:prstGeom prst="rect">
            <a:avLst/>
          </a:prstGeom>
        </p:spPr>
      </p:pic>
    </p:spTree>
    <p:extLst>
      <p:ext uri="{BB962C8B-B14F-4D97-AF65-F5344CB8AC3E}">
        <p14:creationId xmlns:p14="http://schemas.microsoft.com/office/powerpoint/2010/main" val="2007997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677" y="0"/>
            <a:ext cx="7098323" cy="1325563"/>
          </a:xfrm>
          <a:solidFill>
            <a:srgbClr val="FFFF00"/>
          </a:solidFill>
        </p:spPr>
        <p:txBody>
          <a:bodyPr/>
          <a:lstStyle/>
          <a:p>
            <a:r>
              <a:rPr lang="en-US" dirty="0" smtClean="0"/>
              <a:t>The concept of statistical learning, another explanation</a:t>
            </a:r>
            <a:endParaRPr lang="en-US" dirty="0"/>
          </a:p>
        </p:txBody>
      </p:sp>
      <p:pic>
        <p:nvPicPr>
          <p:cNvPr id="4" name="Picture 3"/>
          <p:cNvPicPr>
            <a:picLocks noChangeAspect="1"/>
          </p:cNvPicPr>
          <p:nvPr/>
        </p:nvPicPr>
        <p:blipFill rotWithShape="1">
          <a:blip r:embed="rId2"/>
          <a:srcRect l="15594" t="26479" r="77349" b="46429"/>
          <a:stretch/>
        </p:blipFill>
        <p:spPr>
          <a:xfrm>
            <a:off x="838200" y="1142999"/>
            <a:ext cx="2426677" cy="2620108"/>
          </a:xfrm>
          <a:prstGeom prst="rect">
            <a:avLst/>
          </a:prstGeom>
        </p:spPr>
      </p:pic>
      <p:cxnSp>
        <p:nvCxnSpPr>
          <p:cNvPr id="9" name="Straight Arrow Connector 8"/>
          <p:cNvCxnSpPr/>
          <p:nvPr/>
        </p:nvCxnSpPr>
        <p:spPr>
          <a:xfrm flipH="1">
            <a:off x="1899138" y="931985"/>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8415" y="570393"/>
            <a:ext cx="1406769" cy="646331"/>
          </a:xfrm>
          <a:prstGeom prst="rect">
            <a:avLst/>
          </a:prstGeom>
          <a:noFill/>
        </p:spPr>
        <p:txBody>
          <a:bodyPr wrap="square" rtlCol="0">
            <a:spAutoFit/>
          </a:bodyPr>
          <a:lstStyle/>
          <a:p>
            <a:r>
              <a:rPr lang="en-US" dirty="0" smtClean="0"/>
              <a:t>Real data are like this</a:t>
            </a:r>
            <a:endParaRPr lang="en-US" dirty="0"/>
          </a:p>
        </p:txBody>
      </p:sp>
      <p:pic>
        <p:nvPicPr>
          <p:cNvPr id="11" name="Picture 10"/>
          <p:cNvPicPr>
            <a:picLocks noChangeAspect="1"/>
          </p:cNvPicPr>
          <p:nvPr/>
        </p:nvPicPr>
        <p:blipFill rotWithShape="1">
          <a:blip r:embed="rId2"/>
          <a:srcRect l="15594" t="26479" r="77349" b="46429"/>
          <a:stretch/>
        </p:blipFill>
        <p:spPr>
          <a:xfrm>
            <a:off x="6936209" y="1446571"/>
            <a:ext cx="2426677" cy="2620108"/>
          </a:xfrm>
          <a:prstGeom prst="rect">
            <a:avLst/>
          </a:prstGeom>
        </p:spPr>
      </p:pic>
      <p:sp>
        <p:nvSpPr>
          <p:cNvPr id="26" name="Right Arrow 25"/>
          <p:cNvSpPr/>
          <p:nvPr/>
        </p:nvSpPr>
        <p:spPr>
          <a:xfrm>
            <a:off x="3564065" y="2214404"/>
            <a:ext cx="2831123" cy="542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08069" y="2116183"/>
            <a:ext cx="483325" cy="369332"/>
          </a:xfrm>
          <a:prstGeom prst="rect">
            <a:avLst/>
          </a:prstGeom>
          <a:solidFill>
            <a:schemeClr val="bg1"/>
          </a:solidFill>
        </p:spPr>
        <p:txBody>
          <a:bodyPr wrap="square" rtlCol="0">
            <a:spAutoFit/>
          </a:bodyPr>
          <a:lstStyle/>
          <a:p>
            <a:r>
              <a:rPr lang="en-US" dirty="0" smtClean="0"/>
              <a:t>1</a:t>
            </a:r>
            <a:endParaRPr lang="en-US" dirty="0"/>
          </a:p>
        </p:txBody>
      </p:sp>
      <p:sp>
        <p:nvSpPr>
          <p:cNvPr id="23" name="TextBox 22"/>
          <p:cNvSpPr txBox="1"/>
          <p:nvPr/>
        </p:nvSpPr>
        <p:spPr>
          <a:xfrm>
            <a:off x="1600451" y="2666944"/>
            <a:ext cx="483325" cy="369332"/>
          </a:xfrm>
          <a:prstGeom prst="rect">
            <a:avLst/>
          </a:prstGeom>
          <a:solidFill>
            <a:schemeClr val="bg1"/>
          </a:solidFill>
        </p:spPr>
        <p:txBody>
          <a:bodyPr wrap="square" rtlCol="0">
            <a:spAutoFit/>
          </a:bodyPr>
          <a:lstStyle/>
          <a:p>
            <a:r>
              <a:rPr lang="en-US" dirty="0" smtClean="0"/>
              <a:t>1</a:t>
            </a:r>
            <a:endParaRPr lang="en-US" dirty="0"/>
          </a:p>
        </p:txBody>
      </p:sp>
      <p:sp>
        <p:nvSpPr>
          <p:cNvPr id="27" name="TextBox 26"/>
          <p:cNvSpPr txBox="1"/>
          <p:nvPr/>
        </p:nvSpPr>
        <p:spPr>
          <a:xfrm>
            <a:off x="2469130" y="3221596"/>
            <a:ext cx="483325" cy="369332"/>
          </a:xfrm>
          <a:prstGeom prst="rect">
            <a:avLst/>
          </a:prstGeom>
          <a:solidFill>
            <a:schemeClr val="bg1"/>
          </a:solidFill>
        </p:spPr>
        <p:txBody>
          <a:bodyPr wrap="square" rtlCol="0">
            <a:spAutoFit/>
          </a:bodyPr>
          <a:lstStyle/>
          <a:p>
            <a:r>
              <a:rPr lang="en-US" dirty="0" smtClean="0"/>
              <a:t>1</a:t>
            </a:r>
            <a:endParaRPr lang="en-US" dirty="0"/>
          </a:p>
        </p:txBody>
      </p:sp>
      <p:sp>
        <p:nvSpPr>
          <p:cNvPr id="28" name="TextBox 27"/>
          <p:cNvSpPr txBox="1"/>
          <p:nvPr/>
        </p:nvSpPr>
        <p:spPr>
          <a:xfrm>
            <a:off x="2451295" y="1624473"/>
            <a:ext cx="483325" cy="369332"/>
          </a:xfrm>
          <a:prstGeom prst="rect">
            <a:avLst/>
          </a:prstGeom>
          <a:solidFill>
            <a:schemeClr val="bg1"/>
          </a:solidFill>
        </p:spPr>
        <p:txBody>
          <a:bodyPr wrap="square" rtlCol="0">
            <a:spAutoFit/>
          </a:bodyPr>
          <a:lstStyle/>
          <a:p>
            <a:r>
              <a:rPr lang="en-US" dirty="0" smtClean="0"/>
              <a:t>0</a:t>
            </a:r>
            <a:endParaRPr lang="en-US" dirty="0"/>
          </a:p>
        </p:txBody>
      </p:sp>
      <p:sp>
        <p:nvSpPr>
          <p:cNvPr id="29" name="TextBox 28"/>
          <p:cNvSpPr txBox="1"/>
          <p:nvPr/>
        </p:nvSpPr>
        <p:spPr>
          <a:xfrm>
            <a:off x="1557160" y="2139792"/>
            <a:ext cx="483325" cy="369332"/>
          </a:xfrm>
          <a:prstGeom prst="rect">
            <a:avLst/>
          </a:prstGeom>
          <a:solidFill>
            <a:schemeClr val="bg1"/>
          </a:solidFill>
        </p:spPr>
        <p:txBody>
          <a:bodyPr wrap="square" rtlCol="0">
            <a:spAutoFit/>
          </a:bodyPr>
          <a:lstStyle/>
          <a:p>
            <a:r>
              <a:rPr lang="en-US" dirty="0" smtClean="0"/>
              <a:t>0</a:t>
            </a:r>
            <a:endParaRPr lang="en-US" dirty="0"/>
          </a:p>
        </p:txBody>
      </p:sp>
      <p:sp>
        <p:nvSpPr>
          <p:cNvPr id="30" name="TextBox 29"/>
          <p:cNvSpPr txBox="1"/>
          <p:nvPr/>
        </p:nvSpPr>
        <p:spPr>
          <a:xfrm>
            <a:off x="1600450" y="3181594"/>
            <a:ext cx="483325" cy="369332"/>
          </a:xfrm>
          <a:prstGeom prst="rect">
            <a:avLst/>
          </a:prstGeom>
          <a:solidFill>
            <a:schemeClr val="bg1"/>
          </a:solidFill>
        </p:spPr>
        <p:txBody>
          <a:bodyPr wrap="square" rtlCol="0">
            <a:spAutoFit/>
          </a:bodyPr>
          <a:lstStyle/>
          <a:p>
            <a:r>
              <a:rPr lang="en-US" dirty="0" smtClean="0"/>
              <a:t>0</a:t>
            </a:r>
            <a:endParaRPr lang="en-US" dirty="0"/>
          </a:p>
        </p:txBody>
      </p:sp>
      <p:sp>
        <p:nvSpPr>
          <p:cNvPr id="5" name="TextBox 4"/>
          <p:cNvSpPr txBox="1"/>
          <p:nvPr/>
        </p:nvSpPr>
        <p:spPr>
          <a:xfrm>
            <a:off x="3824484" y="2756625"/>
            <a:ext cx="2310284" cy="923330"/>
          </a:xfrm>
          <a:prstGeom prst="rect">
            <a:avLst/>
          </a:prstGeom>
          <a:noFill/>
        </p:spPr>
        <p:txBody>
          <a:bodyPr wrap="square" rtlCol="0">
            <a:spAutoFit/>
          </a:bodyPr>
          <a:lstStyle/>
          <a:p>
            <a:r>
              <a:rPr lang="en-US" dirty="0" smtClean="0"/>
              <a:t>We select randomly 2 out of eight samples for learning</a:t>
            </a:r>
            <a:endParaRPr lang="en-US" dirty="0"/>
          </a:p>
        </p:txBody>
      </p:sp>
      <p:sp>
        <p:nvSpPr>
          <p:cNvPr id="8" name="TextBox 7"/>
          <p:cNvSpPr txBox="1"/>
          <p:nvPr/>
        </p:nvSpPr>
        <p:spPr>
          <a:xfrm>
            <a:off x="9362886" y="2323243"/>
            <a:ext cx="2829114" cy="369332"/>
          </a:xfrm>
          <a:prstGeom prst="rect">
            <a:avLst/>
          </a:prstGeom>
          <a:noFill/>
        </p:spPr>
        <p:txBody>
          <a:bodyPr wrap="square" rtlCol="0">
            <a:spAutoFit/>
          </a:bodyPr>
          <a:lstStyle/>
          <a:p>
            <a:r>
              <a:rPr lang="en-US" dirty="0" smtClean="0"/>
              <a:t>These are learning data</a:t>
            </a:r>
            <a:endParaRPr lang="en-US" dirty="0"/>
          </a:p>
        </p:txBody>
      </p:sp>
      <p:pic>
        <p:nvPicPr>
          <p:cNvPr id="31" name="Picture 30"/>
          <p:cNvPicPr>
            <a:picLocks noChangeAspect="1"/>
          </p:cNvPicPr>
          <p:nvPr/>
        </p:nvPicPr>
        <p:blipFill rotWithShape="1">
          <a:blip r:embed="rId2"/>
          <a:srcRect l="15594" t="26479" r="77349" b="46429"/>
          <a:stretch/>
        </p:blipFill>
        <p:spPr>
          <a:xfrm>
            <a:off x="3824484" y="4402182"/>
            <a:ext cx="2175605" cy="2349023"/>
          </a:xfrm>
          <a:prstGeom prst="rect">
            <a:avLst/>
          </a:prstGeom>
          <a:ln w="28575">
            <a:solidFill>
              <a:srgbClr val="FF0066"/>
            </a:solidFill>
          </a:ln>
        </p:spPr>
      </p:pic>
      <p:pic>
        <p:nvPicPr>
          <p:cNvPr id="32" name="Picture 31"/>
          <p:cNvPicPr>
            <a:picLocks noChangeAspect="1"/>
          </p:cNvPicPr>
          <p:nvPr/>
        </p:nvPicPr>
        <p:blipFill rotWithShape="1">
          <a:blip r:embed="rId2"/>
          <a:srcRect l="15594" t="26479" r="77349" b="46429"/>
          <a:stretch/>
        </p:blipFill>
        <p:spPr>
          <a:xfrm>
            <a:off x="9689640" y="4508977"/>
            <a:ext cx="2175605" cy="2349023"/>
          </a:xfrm>
          <a:prstGeom prst="rect">
            <a:avLst/>
          </a:prstGeom>
          <a:ln w="28575">
            <a:solidFill>
              <a:srgbClr val="FF0066"/>
            </a:solidFill>
          </a:ln>
        </p:spPr>
      </p:pic>
      <p:cxnSp>
        <p:nvCxnSpPr>
          <p:cNvPr id="33" name="Straight Arrow Connector 32"/>
          <p:cNvCxnSpPr/>
          <p:nvPr/>
        </p:nvCxnSpPr>
        <p:spPr>
          <a:xfrm flipH="1">
            <a:off x="6134768" y="3763107"/>
            <a:ext cx="801441" cy="5868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362886" y="3732924"/>
            <a:ext cx="861435" cy="6805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42112" y="4990898"/>
            <a:ext cx="2020809" cy="1384995"/>
          </a:xfrm>
          <a:prstGeom prst="rect">
            <a:avLst/>
          </a:prstGeom>
          <a:noFill/>
        </p:spPr>
        <p:txBody>
          <a:bodyPr wrap="square" rtlCol="0">
            <a:spAutoFit/>
          </a:bodyPr>
          <a:lstStyle/>
          <a:p>
            <a:r>
              <a:rPr lang="en-US" sz="2800" dirty="0" smtClean="0"/>
              <a:t>Assuming Occam Razor</a:t>
            </a:r>
            <a:endParaRPr lang="en-US" sz="2800" dirty="0"/>
          </a:p>
        </p:txBody>
      </p:sp>
      <p:sp>
        <p:nvSpPr>
          <p:cNvPr id="37" name="Rounded Rectangle 36"/>
          <p:cNvSpPr/>
          <p:nvPr/>
        </p:nvSpPr>
        <p:spPr>
          <a:xfrm>
            <a:off x="4336869" y="5760720"/>
            <a:ext cx="1423851" cy="8229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0331357" y="5380535"/>
            <a:ext cx="1242334" cy="1177019"/>
          </a:xfrm>
          <a:custGeom>
            <a:avLst/>
            <a:gdLst>
              <a:gd name="connsiteX0" fmla="*/ 1242334 w 1242334"/>
              <a:gd name="connsiteY0" fmla="*/ 589191 h 1177019"/>
              <a:gd name="connsiteX1" fmla="*/ 1177020 w 1242334"/>
              <a:gd name="connsiteY1" fmla="*/ 53614 h 1177019"/>
              <a:gd name="connsiteX2" fmla="*/ 1072517 w 1242334"/>
              <a:gd name="connsiteY2" fmla="*/ 14425 h 1177019"/>
              <a:gd name="connsiteX3" fmla="*/ 863512 w 1242334"/>
              <a:gd name="connsiteY3" fmla="*/ 14425 h 1177019"/>
              <a:gd name="connsiteX4" fmla="*/ 785134 w 1242334"/>
              <a:gd name="connsiteY4" fmla="*/ 27488 h 1177019"/>
              <a:gd name="connsiteX5" fmla="*/ 732883 w 1242334"/>
              <a:gd name="connsiteY5" fmla="*/ 210368 h 1177019"/>
              <a:gd name="connsiteX6" fmla="*/ 719820 w 1242334"/>
              <a:gd name="connsiteY6" fmla="*/ 262619 h 1177019"/>
              <a:gd name="connsiteX7" fmla="*/ 706757 w 1242334"/>
              <a:gd name="connsiteY7" fmla="*/ 380185 h 1177019"/>
              <a:gd name="connsiteX8" fmla="*/ 667569 w 1242334"/>
              <a:gd name="connsiteY8" fmla="*/ 393248 h 1177019"/>
              <a:gd name="connsiteX9" fmla="*/ 523877 w 1242334"/>
              <a:gd name="connsiteY9" fmla="*/ 458562 h 1177019"/>
              <a:gd name="connsiteX10" fmla="*/ 354060 w 1242334"/>
              <a:gd name="connsiteY10" fmla="*/ 458562 h 1177019"/>
              <a:gd name="connsiteX11" fmla="*/ 210369 w 1242334"/>
              <a:gd name="connsiteY11" fmla="*/ 458562 h 1177019"/>
              <a:gd name="connsiteX12" fmla="*/ 66677 w 1242334"/>
              <a:gd name="connsiteY12" fmla="*/ 484688 h 1177019"/>
              <a:gd name="connsiteX13" fmla="*/ 14426 w 1242334"/>
              <a:gd name="connsiteY13" fmla="*/ 536939 h 1177019"/>
              <a:gd name="connsiteX14" fmla="*/ 1363 w 1242334"/>
              <a:gd name="connsiteY14" fmla="*/ 602254 h 1177019"/>
              <a:gd name="connsiteX15" fmla="*/ 40552 w 1242334"/>
              <a:gd name="connsiteY15" fmla="*/ 745945 h 1177019"/>
              <a:gd name="connsiteX16" fmla="*/ 92803 w 1242334"/>
              <a:gd name="connsiteY16" fmla="*/ 759008 h 1177019"/>
              <a:gd name="connsiteX17" fmla="*/ 210369 w 1242334"/>
              <a:gd name="connsiteY17" fmla="*/ 759008 h 1177019"/>
              <a:gd name="connsiteX18" fmla="*/ 354060 w 1242334"/>
              <a:gd name="connsiteY18" fmla="*/ 772071 h 1177019"/>
              <a:gd name="connsiteX19" fmla="*/ 563066 w 1242334"/>
              <a:gd name="connsiteY19" fmla="*/ 785134 h 1177019"/>
              <a:gd name="connsiteX20" fmla="*/ 628380 w 1242334"/>
              <a:gd name="connsiteY20" fmla="*/ 785134 h 1177019"/>
              <a:gd name="connsiteX21" fmla="*/ 680632 w 1242334"/>
              <a:gd name="connsiteY21" fmla="*/ 811259 h 1177019"/>
              <a:gd name="connsiteX22" fmla="*/ 680632 w 1242334"/>
              <a:gd name="connsiteY22" fmla="*/ 941888 h 1177019"/>
              <a:gd name="connsiteX23" fmla="*/ 706757 w 1242334"/>
              <a:gd name="connsiteY23" fmla="*/ 1033328 h 1177019"/>
              <a:gd name="connsiteX24" fmla="*/ 745946 w 1242334"/>
              <a:gd name="connsiteY24" fmla="*/ 1177019 h 117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2334" h="1177019">
                <a:moveTo>
                  <a:pt x="1242334" y="589191"/>
                </a:moveTo>
                <a:cubicBezTo>
                  <a:pt x="1223828" y="369299"/>
                  <a:pt x="1205323" y="149408"/>
                  <a:pt x="1177020" y="53614"/>
                </a:cubicBezTo>
                <a:cubicBezTo>
                  <a:pt x="1148717" y="-42180"/>
                  <a:pt x="1124768" y="20956"/>
                  <a:pt x="1072517" y="14425"/>
                </a:cubicBezTo>
                <a:cubicBezTo>
                  <a:pt x="1020266" y="7894"/>
                  <a:pt x="911409" y="12248"/>
                  <a:pt x="863512" y="14425"/>
                </a:cubicBezTo>
                <a:cubicBezTo>
                  <a:pt x="815615" y="16602"/>
                  <a:pt x="806905" y="-5169"/>
                  <a:pt x="785134" y="27488"/>
                </a:cubicBezTo>
                <a:cubicBezTo>
                  <a:pt x="763363" y="60145"/>
                  <a:pt x="743769" y="171180"/>
                  <a:pt x="732883" y="210368"/>
                </a:cubicBezTo>
                <a:cubicBezTo>
                  <a:pt x="721997" y="249556"/>
                  <a:pt x="724174" y="234316"/>
                  <a:pt x="719820" y="262619"/>
                </a:cubicBezTo>
                <a:cubicBezTo>
                  <a:pt x="715466" y="290922"/>
                  <a:pt x="706757" y="380185"/>
                  <a:pt x="706757" y="380185"/>
                </a:cubicBezTo>
                <a:cubicBezTo>
                  <a:pt x="698048" y="401956"/>
                  <a:pt x="698049" y="380185"/>
                  <a:pt x="667569" y="393248"/>
                </a:cubicBezTo>
                <a:cubicBezTo>
                  <a:pt x="637089" y="406311"/>
                  <a:pt x="576128" y="447676"/>
                  <a:pt x="523877" y="458562"/>
                </a:cubicBezTo>
                <a:cubicBezTo>
                  <a:pt x="471626" y="469448"/>
                  <a:pt x="354060" y="458562"/>
                  <a:pt x="354060" y="458562"/>
                </a:cubicBezTo>
                <a:cubicBezTo>
                  <a:pt x="301809" y="458562"/>
                  <a:pt x="258266" y="454208"/>
                  <a:pt x="210369" y="458562"/>
                </a:cubicBezTo>
                <a:cubicBezTo>
                  <a:pt x="162472" y="462916"/>
                  <a:pt x="66677" y="484688"/>
                  <a:pt x="66677" y="484688"/>
                </a:cubicBezTo>
                <a:cubicBezTo>
                  <a:pt x="34020" y="497751"/>
                  <a:pt x="25312" y="517345"/>
                  <a:pt x="14426" y="536939"/>
                </a:cubicBezTo>
                <a:cubicBezTo>
                  <a:pt x="3540" y="556533"/>
                  <a:pt x="-2991" y="567420"/>
                  <a:pt x="1363" y="602254"/>
                </a:cubicBezTo>
                <a:cubicBezTo>
                  <a:pt x="5717" y="637088"/>
                  <a:pt x="25312" y="719819"/>
                  <a:pt x="40552" y="745945"/>
                </a:cubicBezTo>
                <a:cubicBezTo>
                  <a:pt x="55792" y="772071"/>
                  <a:pt x="64500" y="756831"/>
                  <a:pt x="92803" y="759008"/>
                </a:cubicBezTo>
                <a:cubicBezTo>
                  <a:pt x="121106" y="761185"/>
                  <a:pt x="166826" y="756831"/>
                  <a:pt x="210369" y="759008"/>
                </a:cubicBezTo>
                <a:cubicBezTo>
                  <a:pt x="253912" y="761185"/>
                  <a:pt x="295277" y="767717"/>
                  <a:pt x="354060" y="772071"/>
                </a:cubicBezTo>
                <a:cubicBezTo>
                  <a:pt x="412843" y="776425"/>
                  <a:pt x="517346" y="782957"/>
                  <a:pt x="563066" y="785134"/>
                </a:cubicBezTo>
                <a:cubicBezTo>
                  <a:pt x="608786" y="787311"/>
                  <a:pt x="628380" y="785134"/>
                  <a:pt x="628380" y="785134"/>
                </a:cubicBezTo>
                <a:cubicBezTo>
                  <a:pt x="647974" y="789488"/>
                  <a:pt x="671923" y="785134"/>
                  <a:pt x="680632" y="811259"/>
                </a:cubicBezTo>
                <a:cubicBezTo>
                  <a:pt x="689341" y="837384"/>
                  <a:pt x="676278" y="904877"/>
                  <a:pt x="680632" y="941888"/>
                </a:cubicBezTo>
                <a:cubicBezTo>
                  <a:pt x="684986" y="978900"/>
                  <a:pt x="695871" y="994140"/>
                  <a:pt x="706757" y="1033328"/>
                </a:cubicBezTo>
                <a:cubicBezTo>
                  <a:pt x="717643" y="1072516"/>
                  <a:pt x="731794" y="1124767"/>
                  <a:pt x="745946" y="117701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1090366" y="5943600"/>
            <a:ext cx="512353" cy="732129"/>
          </a:xfrm>
          <a:custGeom>
            <a:avLst/>
            <a:gdLst>
              <a:gd name="connsiteX0" fmla="*/ 0 w 512353"/>
              <a:gd name="connsiteY0" fmla="*/ 600891 h 732129"/>
              <a:gd name="connsiteX1" fmla="*/ 78377 w 512353"/>
              <a:gd name="connsiteY1" fmla="*/ 666206 h 732129"/>
              <a:gd name="connsiteX2" fmla="*/ 300445 w 512353"/>
              <a:gd name="connsiteY2" fmla="*/ 731520 h 732129"/>
              <a:gd name="connsiteX3" fmla="*/ 391885 w 512353"/>
              <a:gd name="connsiteY3" fmla="*/ 692331 h 732129"/>
              <a:gd name="connsiteX4" fmla="*/ 483325 w 512353"/>
              <a:gd name="connsiteY4" fmla="*/ 587829 h 732129"/>
              <a:gd name="connsiteX5" fmla="*/ 509451 w 512353"/>
              <a:gd name="connsiteY5" fmla="*/ 470263 h 732129"/>
              <a:gd name="connsiteX6" fmla="*/ 509451 w 512353"/>
              <a:gd name="connsiteY6" fmla="*/ 261257 h 732129"/>
              <a:gd name="connsiteX7" fmla="*/ 509451 w 512353"/>
              <a:gd name="connsiteY7" fmla="*/ 117566 h 732129"/>
              <a:gd name="connsiteX8" fmla="*/ 470263 w 512353"/>
              <a:gd name="connsiteY8" fmla="*/ 0 h 73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353" h="732129">
                <a:moveTo>
                  <a:pt x="0" y="600891"/>
                </a:moveTo>
                <a:cubicBezTo>
                  <a:pt x="14151" y="622663"/>
                  <a:pt x="28303" y="644435"/>
                  <a:pt x="78377" y="666206"/>
                </a:cubicBezTo>
                <a:cubicBezTo>
                  <a:pt x="128451" y="687977"/>
                  <a:pt x="248194" y="727166"/>
                  <a:pt x="300445" y="731520"/>
                </a:cubicBezTo>
                <a:cubicBezTo>
                  <a:pt x="352696" y="735874"/>
                  <a:pt x="361405" y="716280"/>
                  <a:pt x="391885" y="692331"/>
                </a:cubicBezTo>
                <a:cubicBezTo>
                  <a:pt x="422365" y="668383"/>
                  <a:pt x="463731" y="624840"/>
                  <a:pt x="483325" y="587829"/>
                </a:cubicBezTo>
                <a:cubicBezTo>
                  <a:pt x="502919" y="550818"/>
                  <a:pt x="505097" y="524692"/>
                  <a:pt x="509451" y="470263"/>
                </a:cubicBezTo>
                <a:cubicBezTo>
                  <a:pt x="513805" y="415834"/>
                  <a:pt x="509451" y="261257"/>
                  <a:pt x="509451" y="261257"/>
                </a:cubicBezTo>
                <a:cubicBezTo>
                  <a:pt x="509451" y="202474"/>
                  <a:pt x="515982" y="161109"/>
                  <a:pt x="509451" y="117566"/>
                </a:cubicBezTo>
                <a:cubicBezTo>
                  <a:pt x="502920" y="74023"/>
                  <a:pt x="486591" y="37011"/>
                  <a:pt x="47026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578383" y="4469006"/>
            <a:ext cx="2020809" cy="2308324"/>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Assuming that:</a:t>
            </a:r>
          </a:p>
          <a:p>
            <a:pPr marL="457200" indent="-457200">
              <a:buAutoNum type="arabicPeriod"/>
            </a:pPr>
            <a:r>
              <a:rPr lang="en-US" b="1" dirty="0" smtClean="0">
                <a:effectLst>
                  <a:outerShdw blurRad="38100" dist="38100" dir="2700000" algn="tl">
                    <a:srgbClr val="000000">
                      <a:alpha val="43137"/>
                    </a:srgbClr>
                  </a:outerShdw>
                </a:effectLst>
              </a:rPr>
              <a:t>there are half zeros and half ones</a:t>
            </a:r>
          </a:p>
          <a:p>
            <a:pPr marL="457200" indent="-457200">
              <a:buAutoNum type="arabicPeriod"/>
            </a:pPr>
            <a:r>
              <a:rPr lang="en-US" b="1" dirty="0" smtClean="0">
                <a:effectLst>
                  <a:outerShdw blurRad="38100" dist="38100" dir="2700000" algn="tl">
                    <a:srgbClr val="000000">
                      <a:alpha val="43137"/>
                    </a:srgbClr>
                  </a:outerShdw>
                </a:effectLst>
              </a:rPr>
              <a:t>Zeros are close to zeros, ones are close to ones.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9986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8" y="357809"/>
            <a:ext cx="10141699" cy="5625548"/>
          </a:xfrm>
          <a:solidFill>
            <a:srgbClr val="FFFF00"/>
          </a:solidFill>
          <a:ln w="57150">
            <a:solidFill>
              <a:schemeClr val="tx1"/>
            </a:solidFill>
          </a:ln>
        </p:spPr>
        <p:txBody>
          <a:bodyPr>
            <a:noAutofit/>
          </a:bodyPr>
          <a:lstStyle/>
          <a:p>
            <a:pPr algn="ctr"/>
            <a:r>
              <a:rPr lang="en-US" sz="9600" b="1" dirty="0" smtClean="0">
                <a:solidFill>
                  <a:srgbClr val="FF0000"/>
                </a:solidFill>
                <a:effectLst>
                  <a:outerShdw blurRad="38100" dist="38100" dir="2700000" algn="tl">
                    <a:srgbClr val="000000">
                      <a:alpha val="43137"/>
                    </a:srgbClr>
                  </a:outerShdw>
                </a:effectLst>
              </a:rPr>
              <a:t>K-NN </a:t>
            </a:r>
            <a:br>
              <a:rPr lang="en-US" sz="9600" b="1" dirty="0" smtClean="0">
                <a:solidFill>
                  <a:srgbClr val="FF0000"/>
                </a:solidFill>
                <a:effectLst>
                  <a:outerShdw blurRad="38100" dist="38100" dir="2700000" algn="tl">
                    <a:srgbClr val="000000">
                      <a:alpha val="43137"/>
                    </a:srgbClr>
                  </a:outerShdw>
                </a:effectLst>
              </a:rPr>
            </a:br>
            <a:r>
              <a:rPr lang="en-US" sz="9600" b="1" dirty="0" smtClean="0">
                <a:solidFill>
                  <a:srgbClr val="FF0000"/>
                </a:solidFill>
                <a:effectLst>
                  <a:outerShdw blurRad="38100" dist="38100" dir="2700000" algn="tl">
                    <a:srgbClr val="000000">
                      <a:alpha val="43137"/>
                    </a:srgbClr>
                  </a:outerShdw>
                </a:effectLst>
              </a:rPr>
              <a:t>(Nearest Neighbor Clustering)</a:t>
            </a:r>
            <a:endParaRPr lang="en-US" sz="96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6619461" y="5506278"/>
            <a:ext cx="5068956" cy="584775"/>
          </a:xfrm>
          <a:prstGeom prst="rect">
            <a:avLst/>
          </a:prstGeom>
          <a:solidFill>
            <a:schemeClr val="accent1">
              <a:lumMod val="20000"/>
              <a:lumOff val="80000"/>
            </a:schemeClr>
          </a:solidFill>
        </p:spPr>
        <p:txBody>
          <a:bodyPr wrap="square" rtlCol="0">
            <a:spAutoFit/>
          </a:bodyPr>
          <a:lstStyle/>
          <a:p>
            <a:r>
              <a:rPr lang="en-US" sz="3200" dirty="0" smtClean="0"/>
              <a:t>This is again a voting method</a:t>
            </a:r>
            <a:endParaRPr lang="en-US" sz="3200" dirty="0"/>
          </a:p>
        </p:txBody>
      </p:sp>
    </p:spTree>
    <p:extLst>
      <p:ext uri="{BB962C8B-B14F-4D97-AF65-F5344CB8AC3E}">
        <p14:creationId xmlns:p14="http://schemas.microsoft.com/office/powerpoint/2010/main" val="1128631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354956" y="2156791"/>
            <a:ext cx="3998843" cy="4020172"/>
          </a:xfrm>
        </p:spPr>
        <p:txBody>
          <a:bodyPr>
            <a:normAutofit fontScale="85000" lnSpcReduction="20000"/>
          </a:bodyPr>
          <a:lstStyle/>
          <a:p>
            <a:r>
              <a:rPr lang="en-US" dirty="0" smtClean="0"/>
              <a:t>If the smallest neighborhood only counts the value in point star should be violet</a:t>
            </a:r>
          </a:p>
          <a:p>
            <a:r>
              <a:rPr lang="en-US" dirty="0" smtClean="0"/>
              <a:t>If the neighborhood k=6 is taken the value of the point star should be yellow as there are four yellows and two violets in this neighborhood.</a:t>
            </a:r>
          </a:p>
          <a:p>
            <a:r>
              <a:rPr lang="en-US" dirty="0" smtClean="0"/>
              <a:t>In k-NN algorithm we look only to the smallest neighborhood. So point star is classified as violet.</a:t>
            </a:r>
            <a:endParaRPr lang="en-US" dirty="0"/>
          </a:p>
        </p:txBody>
      </p:sp>
      <p:pic>
        <p:nvPicPr>
          <p:cNvPr id="4" name="Picture 3"/>
          <p:cNvPicPr>
            <a:picLocks noChangeAspect="1"/>
          </p:cNvPicPr>
          <p:nvPr/>
        </p:nvPicPr>
        <p:blipFill rotWithShape="1">
          <a:blip r:embed="rId2"/>
          <a:srcRect l="19494" t="36984" r="69524" b="26190"/>
          <a:stretch/>
        </p:blipFill>
        <p:spPr>
          <a:xfrm>
            <a:off x="0" y="297895"/>
            <a:ext cx="6955972" cy="6560105"/>
          </a:xfrm>
          <a:prstGeom prst="rect">
            <a:avLst/>
          </a:prstGeom>
        </p:spPr>
      </p:pic>
      <p:sp>
        <p:nvSpPr>
          <p:cNvPr id="5" name="TextBox 4"/>
          <p:cNvSpPr txBox="1"/>
          <p:nvPr/>
        </p:nvSpPr>
        <p:spPr>
          <a:xfrm>
            <a:off x="7353055" y="843240"/>
            <a:ext cx="3603662" cy="369332"/>
          </a:xfrm>
          <a:prstGeom prst="rect">
            <a:avLst/>
          </a:prstGeom>
          <a:solidFill>
            <a:schemeClr val="tx2">
              <a:lumMod val="20000"/>
              <a:lumOff val="80000"/>
            </a:schemeClr>
          </a:solidFill>
        </p:spPr>
        <p:txBody>
          <a:bodyPr wrap="square" rtlCol="0">
            <a:spAutoFit/>
          </a:bodyPr>
          <a:lstStyle/>
          <a:p>
            <a:r>
              <a:rPr lang="en-US" dirty="0" smtClean="0"/>
              <a:t>We want to learn value of this cell</a:t>
            </a:r>
            <a:endParaRPr lang="en-US" dirty="0"/>
          </a:p>
        </p:txBody>
      </p:sp>
      <p:cxnSp>
        <p:nvCxnSpPr>
          <p:cNvPr id="7" name="Straight Arrow Connector 6"/>
          <p:cNvCxnSpPr>
            <a:stCxn id="5" idx="1"/>
          </p:cNvCxnSpPr>
          <p:nvPr/>
        </p:nvCxnSpPr>
        <p:spPr>
          <a:xfrm flipH="1">
            <a:off x="3477986" y="1027906"/>
            <a:ext cx="3875069" cy="1655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18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718457"/>
          </a:xfrm>
        </p:spPr>
        <p:txBody>
          <a:bodyPr>
            <a:noAutofit/>
          </a:bodyPr>
          <a:lstStyle/>
          <a:p>
            <a:r>
              <a:rPr lang="en-US" sz="2400" dirty="0" smtClean="0">
                <a:solidFill>
                  <a:srgbClr val="FF0000"/>
                </a:solidFill>
                <a:effectLst>
                  <a:outerShdw blurRad="38100" dist="38100" dir="2700000" algn="tl">
                    <a:srgbClr val="000000">
                      <a:alpha val="43137"/>
                    </a:srgbClr>
                  </a:outerShdw>
                </a:effectLst>
              </a:rPr>
              <a:t>If there is more ones in the neighborhood, it should be a one.</a:t>
            </a:r>
            <a:br>
              <a:rPr lang="en-US" sz="2400" dirty="0" smtClean="0">
                <a:solidFill>
                  <a:srgbClr val="FF0000"/>
                </a:solidFill>
                <a:effectLst>
                  <a:outerShdw blurRad="38100" dist="38100" dir="2700000" algn="tl">
                    <a:srgbClr val="000000">
                      <a:alpha val="43137"/>
                    </a:srgbClr>
                  </a:outerShdw>
                </a:effectLst>
              </a:rPr>
            </a:br>
            <a:r>
              <a:rPr lang="en-US" sz="2400" dirty="0" smtClean="0">
                <a:solidFill>
                  <a:srgbClr val="FF0000"/>
                </a:solidFill>
                <a:effectLst>
                  <a:outerShdw blurRad="38100" dist="38100" dir="2700000" algn="tl">
                    <a:srgbClr val="000000">
                      <a:alpha val="43137"/>
                    </a:srgbClr>
                  </a:outerShdw>
                </a:effectLst>
              </a:rPr>
              <a:t> If there is equal number of ones and zeros, let us look to larger neighborhood</a:t>
            </a:r>
            <a:endParaRPr lang="en-US" sz="24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2708" t="39841" r="63899" b="19524"/>
          <a:stretch/>
        </p:blipFill>
        <p:spPr>
          <a:xfrm>
            <a:off x="0" y="901600"/>
            <a:ext cx="12192000" cy="5956400"/>
          </a:xfrm>
          <a:prstGeom prst="rect">
            <a:avLst/>
          </a:prstGeom>
        </p:spPr>
      </p:pic>
      <p:sp>
        <p:nvSpPr>
          <p:cNvPr id="5" name="TextBox 4"/>
          <p:cNvSpPr txBox="1"/>
          <p:nvPr/>
        </p:nvSpPr>
        <p:spPr>
          <a:xfrm>
            <a:off x="8965096" y="6052930"/>
            <a:ext cx="3110947" cy="646331"/>
          </a:xfrm>
          <a:prstGeom prst="rect">
            <a:avLst/>
          </a:prstGeom>
          <a:noFill/>
        </p:spPr>
        <p:txBody>
          <a:bodyPr wrap="square" rtlCol="0">
            <a:spAutoFit/>
          </a:bodyPr>
          <a:lstStyle/>
          <a:p>
            <a:r>
              <a:rPr lang="en-US" dirty="0" smtClean="0"/>
              <a:t>Here we can make all decisions based only on HD =1</a:t>
            </a:r>
            <a:endParaRPr lang="en-US" dirty="0"/>
          </a:p>
        </p:txBody>
      </p:sp>
      <p:sp>
        <p:nvSpPr>
          <p:cNvPr id="6" name="Down Arrow 5"/>
          <p:cNvSpPr/>
          <p:nvPr/>
        </p:nvSpPr>
        <p:spPr>
          <a:xfrm>
            <a:off x="11141765" y="3001617"/>
            <a:ext cx="212035" cy="606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853530" y="2484783"/>
            <a:ext cx="1222513" cy="646331"/>
          </a:xfrm>
          <a:prstGeom prst="rect">
            <a:avLst/>
          </a:prstGeom>
          <a:solidFill>
            <a:schemeClr val="accent1">
              <a:lumMod val="20000"/>
              <a:lumOff val="80000"/>
            </a:schemeClr>
          </a:solidFill>
        </p:spPr>
        <p:txBody>
          <a:bodyPr wrap="square" rtlCol="0">
            <a:spAutoFit/>
          </a:bodyPr>
          <a:lstStyle/>
          <a:p>
            <a:r>
              <a:rPr lang="en-US" dirty="0" smtClean="0"/>
              <a:t>Result of learning</a:t>
            </a:r>
            <a:endParaRPr lang="en-US" dirty="0"/>
          </a:p>
        </p:txBody>
      </p:sp>
      <p:sp>
        <p:nvSpPr>
          <p:cNvPr id="8" name="TextBox 7"/>
          <p:cNvSpPr txBox="1"/>
          <p:nvPr/>
        </p:nvSpPr>
        <p:spPr>
          <a:xfrm>
            <a:off x="4570098" y="874309"/>
            <a:ext cx="3603662" cy="369332"/>
          </a:xfrm>
          <a:prstGeom prst="rect">
            <a:avLst/>
          </a:prstGeom>
          <a:solidFill>
            <a:schemeClr val="tx2">
              <a:lumMod val="20000"/>
              <a:lumOff val="80000"/>
            </a:schemeClr>
          </a:solidFill>
        </p:spPr>
        <p:txBody>
          <a:bodyPr wrap="square" rtlCol="0">
            <a:spAutoFit/>
          </a:bodyPr>
          <a:lstStyle/>
          <a:p>
            <a:r>
              <a:rPr lang="en-US" dirty="0" smtClean="0"/>
              <a:t>We want to learn value of this cell</a:t>
            </a:r>
            <a:endParaRPr lang="en-US" dirty="0"/>
          </a:p>
        </p:txBody>
      </p:sp>
      <p:cxnSp>
        <p:nvCxnSpPr>
          <p:cNvPr id="10" name="Straight Arrow Connector 9"/>
          <p:cNvCxnSpPr/>
          <p:nvPr/>
        </p:nvCxnSpPr>
        <p:spPr>
          <a:xfrm flipH="1">
            <a:off x="4492487" y="1178947"/>
            <a:ext cx="397565" cy="463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780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291" t="41827" r="80770" b="43459"/>
          <a:stretch/>
        </p:blipFill>
        <p:spPr>
          <a:xfrm>
            <a:off x="0" y="0"/>
            <a:ext cx="2574235" cy="2156791"/>
          </a:xfrm>
          <a:prstGeom prst="rect">
            <a:avLst/>
          </a:prstGeom>
        </p:spPr>
      </p:pic>
      <p:sp>
        <p:nvSpPr>
          <p:cNvPr id="9" name="Rectangle 8"/>
          <p:cNvSpPr/>
          <p:nvPr/>
        </p:nvSpPr>
        <p:spPr>
          <a:xfrm>
            <a:off x="1456459" y="1252860"/>
            <a:ext cx="178904" cy="178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1" name="Rounded Rectangle 10"/>
          <p:cNvSpPr/>
          <p:nvPr/>
        </p:nvSpPr>
        <p:spPr>
          <a:xfrm>
            <a:off x="1450708" y="1027245"/>
            <a:ext cx="258793" cy="4415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45848" y="983816"/>
            <a:ext cx="502082" cy="171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35477" y="78068"/>
            <a:ext cx="4129178" cy="646331"/>
          </a:xfrm>
          <a:prstGeom prst="rect">
            <a:avLst/>
          </a:prstGeom>
          <a:noFill/>
        </p:spPr>
        <p:txBody>
          <a:bodyPr wrap="square" rtlCol="0">
            <a:spAutoFit/>
          </a:bodyPr>
          <a:lstStyle/>
          <a:p>
            <a:r>
              <a:rPr lang="en-US" dirty="0" smtClean="0"/>
              <a:t>When HD=1 we have the same number of ones and zeros, equal 1, so there is a tie</a:t>
            </a:r>
            <a:endParaRPr lang="en-US" dirty="0"/>
          </a:p>
        </p:txBody>
      </p:sp>
      <p:sp>
        <p:nvSpPr>
          <p:cNvPr id="18" name="Rounded Rectangle 17"/>
          <p:cNvSpPr/>
          <p:nvPr/>
        </p:nvSpPr>
        <p:spPr>
          <a:xfrm>
            <a:off x="1456459" y="724399"/>
            <a:ext cx="258793" cy="4415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99762" y="983567"/>
            <a:ext cx="535601" cy="171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769673" y="1800475"/>
            <a:ext cx="4129178" cy="646331"/>
          </a:xfrm>
          <a:prstGeom prst="rect">
            <a:avLst/>
          </a:prstGeom>
          <a:noFill/>
        </p:spPr>
        <p:txBody>
          <a:bodyPr wrap="square" rtlCol="0">
            <a:spAutoFit/>
          </a:bodyPr>
          <a:lstStyle/>
          <a:p>
            <a:r>
              <a:rPr lang="en-US" dirty="0" smtClean="0"/>
              <a:t>When HD=2 we have the same number of ones and zeros, equal 3, so there is a tie</a:t>
            </a:r>
            <a:endParaRPr lang="en-US" dirty="0"/>
          </a:p>
        </p:txBody>
      </p:sp>
      <p:pic>
        <p:nvPicPr>
          <p:cNvPr id="23" name="Picture 22"/>
          <p:cNvPicPr>
            <a:picLocks noChangeAspect="1"/>
          </p:cNvPicPr>
          <p:nvPr/>
        </p:nvPicPr>
        <p:blipFill rotWithShape="1">
          <a:blip r:embed="rId3"/>
          <a:srcRect l="14291" t="41827" r="80770" b="43459"/>
          <a:stretch/>
        </p:blipFill>
        <p:spPr>
          <a:xfrm>
            <a:off x="139803" y="1616434"/>
            <a:ext cx="2574235" cy="2156791"/>
          </a:xfrm>
          <a:prstGeom prst="rect">
            <a:avLst/>
          </a:prstGeom>
        </p:spPr>
      </p:pic>
      <p:sp>
        <p:nvSpPr>
          <p:cNvPr id="14" name="Rounded Rectangle 13"/>
          <p:cNvSpPr/>
          <p:nvPr/>
        </p:nvSpPr>
        <p:spPr>
          <a:xfrm>
            <a:off x="1635363" y="2360852"/>
            <a:ext cx="579344" cy="4285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579728" y="2059432"/>
            <a:ext cx="258793" cy="9887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28797" y="2606625"/>
            <a:ext cx="592475" cy="4415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873123" y="2617882"/>
            <a:ext cx="1295577" cy="171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69224" y="2329795"/>
            <a:ext cx="579344" cy="4285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249549" y="2637682"/>
            <a:ext cx="579344" cy="4285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3"/>
          <a:srcRect l="14291" t="41827" r="80770" b="43459"/>
          <a:stretch/>
        </p:blipFill>
        <p:spPr>
          <a:xfrm>
            <a:off x="422006" y="3772950"/>
            <a:ext cx="2574235" cy="2156791"/>
          </a:xfrm>
          <a:prstGeom prst="rect">
            <a:avLst/>
          </a:prstGeom>
        </p:spPr>
      </p:pic>
      <p:sp>
        <p:nvSpPr>
          <p:cNvPr id="27" name="TextBox 26"/>
          <p:cNvSpPr txBox="1"/>
          <p:nvPr/>
        </p:nvSpPr>
        <p:spPr>
          <a:xfrm>
            <a:off x="3145809" y="4073505"/>
            <a:ext cx="4129178" cy="923330"/>
          </a:xfrm>
          <a:prstGeom prst="rect">
            <a:avLst/>
          </a:prstGeom>
          <a:noFill/>
        </p:spPr>
        <p:txBody>
          <a:bodyPr wrap="square" rtlCol="0">
            <a:spAutoFit/>
          </a:bodyPr>
          <a:lstStyle/>
          <a:p>
            <a:r>
              <a:rPr lang="en-US" dirty="0" smtClean="0"/>
              <a:t>When HD=3 we have three zeros and 5 ones, so ones win and we put a one to the cell in question.</a:t>
            </a:r>
          </a:p>
        </p:txBody>
      </p:sp>
      <p:sp>
        <p:nvSpPr>
          <p:cNvPr id="28" name="Rounded Rectangle 27"/>
          <p:cNvSpPr/>
          <p:nvPr/>
        </p:nvSpPr>
        <p:spPr>
          <a:xfrm>
            <a:off x="1872462" y="4225429"/>
            <a:ext cx="608091" cy="979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099762" y="4756766"/>
            <a:ext cx="1380791" cy="4659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141093" y="4517368"/>
            <a:ext cx="1339460" cy="4285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520911" y="4215947"/>
            <a:ext cx="588108" cy="98876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20" idx="3"/>
          </p:cNvCxnSpPr>
          <p:nvPr/>
        </p:nvCxnSpPr>
        <p:spPr>
          <a:xfrm flipH="1" flipV="1">
            <a:off x="1635363" y="1069331"/>
            <a:ext cx="1360878" cy="36243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25181" y="1239801"/>
            <a:ext cx="3603662" cy="369332"/>
          </a:xfrm>
          <a:prstGeom prst="rect">
            <a:avLst/>
          </a:prstGeom>
          <a:solidFill>
            <a:schemeClr val="tx2">
              <a:lumMod val="20000"/>
              <a:lumOff val="80000"/>
            </a:schemeClr>
          </a:solidFill>
        </p:spPr>
        <p:txBody>
          <a:bodyPr wrap="square" rtlCol="0">
            <a:spAutoFit/>
          </a:bodyPr>
          <a:lstStyle/>
          <a:p>
            <a:r>
              <a:rPr lang="en-US" dirty="0" smtClean="0"/>
              <a:t>We want to learn value of this cell</a:t>
            </a:r>
            <a:endParaRPr lang="en-US" dirty="0"/>
          </a:p>
        </p:txBody>
      </p:sp>
      <p:sp>
        <p:nvSpPr>
          <p:cNvPr id="2" name="TextBox 1"/>
          <p:cNvSpPr txBox="1"/>
          <p:nvPr/>
        </p:nvSpPr>
        <p:spPr>
          <a:xfrm>
            <a:off x="8275325" y="3191430"/>
            <a:ext cx="3916675" cy="1754326"/>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smtClean="0"/>
              <a:t>Observe that </a:t>
            </a:r>
            <a:r>
              <a:rPr lang="en-US" dirty="0" smtClean="0"/>
              <a:t>we learned the function only in one point (</a:t>
            </a:r>
            <a:r>
              <a:rPr lang="en-US" dirty="0" err="1" smtClean="0"/>
              <a:t>minterm</a:t>
            </a:r>
            <a:r>
              <a:rPr lang="en-US" dirty="0" smtClean="0"/>
              <a:t>)</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have no formula for the learned function here.</a:t>
            </a:r>
          </a:p>
          <a:p>
            <a:pPr marL="285750" indent="-285750">
              <a:buFont typeface="Arial" panose="020B0604020202020204" pitchFamily="34" charset="0"/>
              <a:buChar char="•"/>
            </a:pPr>
            <a:r>
              <a:rPr lang="en-US" dirty="0" smtClean="0"/>
              <a:t>Not good for interpretability</a:t>
            </a:r>
            <a:endParaRPr lang="en-US" dirty="0" smtClean="0"/>
          </a:p>
        </p:txBody>
      </p:sp>
      <p:pic>
        <p:nvPicPr>
          <p:cNvPr id="32" name="Picture 31"/>
          <p:cNvPicPr>
            <a:picLocks noChangeAspect="1"/>
          </p:cNvPicPr>
          <p:nvPr/>
        </p:nvPicPr>
        <p:blipFill rotWithShape="1">
          <a:blip r:embed="rId3"/>
          <a:srcRect l="14291" t="41827" r="80770" b="47107"/>
          <a:stretch/>
        </p:blipFill>
        <p:spPr>
          <a:xfrm>
            <a:off x="5674756" y="4945925"/>
            <a:ext cx="2574235" cy="1622143"/>
          </a:xfrm>
          <a:prstGeom prst="rect">
            <a:avLst/>
          </a:prstGeom>
        </p:spPr>
      </p:pic>
      <p:sp>
        <p:nvSpPr>
          <p:cNvPr id="5" name="Right Arrow 4"/>
          <p:cNvSpPr/>
          <p:nvPr/>
        </p:nvSpPr>
        <p:spPr>
          <a:xfrm>
            <a:off x="3068631" y="5859780"/>
            <a:ext cx="2695621" cy="63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learned function</a:t>
            </a:r>
            <a:endParaRPr lang="en-US" dirty="0"/>
          </a:p>
        </p:txBody>
      </p:sp>
      <p:sp>
        <p:nvSpPr>
          <p:cNvPr id="44" name="TextBox 43"/>
          <p:cNvSpPr txBox="1"/>
          <p:nvPr/>
        </p:nvSpPr>
        <p:spPr>
          <a:xfrm flipH="1">
            <a:off x="7127284" y="5872352"/>
            <a:ext cx="527855"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6" name="Rounded Rectangle 5"/>
          <p:cNvSpPr/>
          <p:nvPr/>
        </p:nvSpPr>
        <p:spPr>
          <a:xfrm>
            <a:off x="8081009" y="5222755"/>
            <a:ext cx="4110991" cy="1543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There is no pruning in this method. </a:t>
            </a:r>
          </a:p>
          <a:p>
            <a:pPr marL="285750" indent="-285750">
              <a:buFont typeface="Arial" panose="020B0604020202020204" pitchFamily="34" charset="0"/>
              <a:buChar char="•"/>
            </a:pPr>
            <a:r>
              <a:rPr lang="en-US" dirty="0" smtClean="0"/>
              <a:t>All positive samples remain positive and  negative samples remain negative (zeros and ones of examples are preserved)</a:t>
            </a:r>
            <a:endParaRPr lang="en-US" dirty="0"/>
          </a:p>
        </p:txBody>
      </p:sp>
      <p:sp>
        <p:nvSpPr>
          <p:cNvPr id="45" name="Rectangle 44"/>
          <p:cNvSpPr/>
          <p:nvPr/>
        </p:nvSpPr>
        <p:spPr>
          <a:xfrm>
            <a:off x="8423910" y="2059432"/>
            <a:ext cx="3143250" cy="63539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VARIANT WITHOUT PRUNNING</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4578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291" t="41827" r="80770" b="43459"/>
          <a:stretch/>
        </p:blipFill>
        <p:spPr>
          <a:xfrm>
            <a:off x="0" y="0"/>
            <a:ext cx="2574235" cy="2156791"/>
          </a:xfrm>
          <a:prstGeom prst="rect">
            <a:avLst/>
          </a:prstGeom>
        </p:spPr>
      </p:pic>
      <p:sp>
        <p:nvSpPr>
          <p:cNvPr id="9" name="Rectangle 8"/>
          <p:cNvSpPr/>
          <p:nvPr/>
        </p:nvSpPr>
        <p:spPr>
          <a:xfrm>
            <a:off x="1456459" y="1252860"/>
            <a:ext cx="178904" cy="178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1" name="Rounded Rectangle 10"/>
          <p:cNvSpPr/>
          <p:nvPr/>
        </p:nvSpPr>
        <p:spPr>
          <a:xfrm>
            <a:off x="1450708" y="1027245"/>
            <a:ext cx="258793" cy="4415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45848" y="983816"/>
            <a:ext cx="502082" cy="171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35477" y="78068"/>
            <a:ext cx="4129178" cy="646331"/>
          </a:xfrm>
          <a:prstGeom prst="rect">
            <a:avLst/>
          </a:prstGeom>
          <a:noFill/>
        </p:spPr>
        <p:txBody>
          <a:bodyPr wrap="square" rtlCol="0">
            <a:spAutoFit/>
          </a:bodyPr>
          <a:lstStyle/>
          <a:p>
            <a:r>
              <a:rPr lang="en-US" dirty="0" smtClean="0"/>
              <a:t>When HD=1 we have the same number of ones and zeros, equal 1, so there is a tie</a:t>
            </a:r>
            <a:endParaRPr lang="en-US" dirty="0"/>
          </a:p>
        </p:txBody>
      </p:sp>
      <p:sp>
        <p:nvSpPr>
          <p:cNvPr id="18" name="Rounded Rectangle 17"/>
          <p:cNvSpPr/>
          <p:nvPr/>
        </p:nvSpPr>
        <p:spPr>
          <a:xfrm>
            <a:off x="1456459" y="724399"/>
            <a:ext cx="258793" cy="4415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99762" y="983567"/>
            <a:ext cx="535601" cy="171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769673" y="1800475"/>
            <a:ext cx="4129178" cy="646331"/>
          </a:xfrm>
          <a:prstGeom prst="rect">
            <a:avLst/>
          </a:prstGeom>
          <a:noFill/>
        </p:spPr>
        <p:txBody>
          <a:bodyPr wrap="square" rtlCol="0">
            <a:spAutoFit/>
          </a:bodyPr>
          <a:lstStyle/>
          <a:p>
            <a:r>
              <a:rPr lang="en-US" dirty="0" smtClean="0"/>
              <a:t>When HD=2 we have the same number of ones and zeros, equal 3, so there is a tie</a:t>
            </a:r>
            <a:endParaRPr lang="en-US" dirty="0"/>
          </a:p>
        </p:txBody>
      </p:sp>
      <p:pic>
        <p:nvPicPr>
          <p:cNvPr id="23" name="Picture 22"/>
          <p:cNvPicPr>
            <a:picLocks noChangeAspect="1"/>
          </p:cNvPicPr>
          <p:nvPr/>
        </p:nvPicPr>
        <p:blipFill rotWithShape="1">
          <a:blip r:embed="rId3"/>
          <a:srcRect l="14291" t="41827" r="80770" b="43459"/>
          <a:stretch/>
        </p:blipFill>
        <p:spPr>
          <a:xfrm>
            <a:off x="139803" y="1616434"/>
            <a:ext cx="2574235" cy="2156791"/>
          </a:xfrm>
          <a:prstGeom prst="rect">
            <a:avLst/>
          </a:prstGeom>
        </p:spPr>
      </p:pic>
      <p:sp>
        <p:nvSpPr>
          <p:cNvPr id="14" name="Rounded Rectangle 13"/>
          <p:cNvSpPr/>
          <p:nvPr/>
        </p:nvSpPr>
        <p:spPr>
          <a:xfrm>
            <a:off x="1635363" y="2360852"/>
            <a:ext cx="579344" cy="4285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579728" y="2059432"/>
            <a:ext cx="258793" cy="9887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28797" y="2606625"/>
            <a:ext cx="592475" cy="4415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873123" y="2617882"/>
            <a:ext cx="1295577" cy="1715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69224" y="2329795"/>
            <a:ext cx="579344" cy="4285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249549" y="2637682"/>
            <a:ext cx="579344" cy="42855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rotWithShape="1">
          <a:blip r:embed="rId3"/>
          <a:srcRect l="14291" t="41827" r="80770" b="43459"/>
          <a:stretch/>
        </p:blipFill>
        <p:spPr>
          <a:xfrm>
            <a:off x="422006" y="3772950"/>
            <a:ext cx="2574235" cy="2156791"/>
          </a:xfrm>
          <a:prstGeom prst="rect">
            <a:avLst/>
          </a:prstGeom>
        </p:spPr>
      </p:pic>
      <p:sp>
        <p:nvSpPr>
          <p:cNvPr id="27" name="TextBox 26"/>
          <p:cNvSpPr txBox="1"/>
          <p:nvPr/>
        </p:nvSpPr>
        <p:spPr>
          <a:xfrm>
            <a:off x="3145809" y="4073505"/>
            <a:ext cx="4129178" cy="923330"/>
          </a:xfrm>
          <a:prstGeom prst="rect">
            <a:avLst/>
          </a:prstGeom>
          <a:noFill/>
        </p:spPr>
        <p:txBody>
          <a:bodyPr wrap="square" rtlCol="0">
            <a:spAutoFit/>
          </a:bodyPr>
          <a:lstStyle/>
          <a:p>
            <a:r>
              <a:rPr lang="en-US" dirty="0" smtClean="0"/>
              <a:t>When HD=3 we have three zeros and 5 ones, so ones win and we put a one to the cell in question.</a:t>
            </a:r>
          </a:p>
        </p:txBody>
      </p:sp>
      <p:sp>
        <p:nvSpPr>
          <p:cNvPr id="28" name="Rounded Rectangle 27"/>
          <p:cNvSpPr/>
          <p:nvPr/>
        </p:nvSpPr>
        <p:spPr>
          <a:xfrm>
            <a:off x="1872462" y="4225429"/>
            <a:ext cx="608091" cy="979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099762" y="4756766"/>
            <a:ext cx="1380791" cy="4659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141093" y="4517368"/>
            <a:ext cx="1339460" cy="4285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520911" y="4215947"/>
            <a:ext cx="588108" cy="98876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endCxn id="20" idx="3"/>
          </p:cNvCxnSpPr>
          <p:nvPr/>
        </p:nvCxnSpPr>
        <p:spPr>
          <a:xfrm flipH="1" flipV="1">
            <a:off x="1635363" y="1069331"/>
            <a:ext cx="1360878" cy="36243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25181" y="1239801"/>
            <a:ext cx="3603662" cy="369332"/>
          </a:xfrm>
          <a:prstGeom prst="rect">
            <a:avLst/>
          </a:prstGeom>
          <a:solidFill>
            <a:schemeClr val="tx2">
              <a:lumMod val="20000"/>
              <a:lumOff val="80000"/>
            </a:schemeClr>
          </a:solidFill>
        </p:spPr>
        <p:txBody>
          <a:bodyPr wrap="square" rtlCol="0">
            <a:spAutoFit/>
          </a:bodyPr>
          <a:lstStyle/>
          <a:p>
            <a:r>
              <a:rPr lang="en-US" dirty="0" smtClean="0"/>
              <a:t>We want to learn value of this cell</a:t>
            </a:r>
            <a:endParaRPr lang="en-US" dirty="0"/>
          </a:p>
        </p:txBody>
      </p:sp>
      <p:sp>
        <p:nvSpPr>
          <p:cNvPr id="35" name="TextBox 34"/>
          <p:cNvSpPr txBox="1"/>
          <p:nvPr/>
        </p:nvSpPr>
        <p:spPr>
          <a:xfrm>
            <a:off x="7716287" y="154152"/>
            <a:ext cx="4373218" cy="1077218"/>
          </a:xfrm>
          <a:prstGeom prst="rect">
            <a:avLst/>
          </a:prstGeom>
          <a:solidFill>
            <a:schemeClr val="accent1">
              <a:lumMod val="40000"/>
              <a:lumOff val="60000"/>
            </a:schemeClr>
          </a:solidFill>
        </p:spPr>
        <p:txBody>
          <a:bodyPr wrap="square" rtlCol="0">
            <a:spAutoFit/>
          </a:bodyPr>
          <a:lstStyle/>
          <a:p>
            <a:r>
              <a:rPr lang="en-US" sz="3200" dirty="0" smtClean="0"/>
              <a:t>This can be generalized to </a:t>
            </a:r>
            <a:r>
              <a:rPr lang="en-US" sz="3200" dirty="0" err="1" smtClean="0"/>
              <a:t>Vapnik</a:t>
            </a:r>
            <a:r>
              <a:rPr lang="en-US" sz="3200" dirty="0" smtClean="0"/>
              <a:t>-like </a:t>
            </a:r>
            <a:r>
              <a:rPr lang="en-US" sz="3200" dirty="0" smtClean="0"/>
              <a:t>Theory </a:t>
            </a:r>
            <a:endParaRPr lang="en-US" sz="3200" dirty="0"/>
          </a:p>
        </p:txBody>
      </p:sp>
      <p:sp>
        <p:nvSpPr>
          <p:cNvPr id="2" name="TextBox 1"/>
          <p:cNvSpPr txBox="1"/>
          <p:nvPr/>
        </p:nvSpPr>
        <p:spPr>
          <a:xfrm>
            <a:off x="8563146" y="4731646"/>
            <a:ext cx="2698377" cy="1754326"/>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dirty="0" smtClean="0"/>
              <a:t>Observe that the learned function violates values of </a:t>
            </a:r>
            <a:r>
              <a:rPr lang="en-US" dirty="0" smtClean="0"/>
              <a:t>three </a:t>
            </a:r>
            <a:r>
              <a:rPr lang="en-US" dirty="0" smtClean="0"/>
              <a:t>zeros</a:t>
            </a:r>
          </a:p>
          <a:p>
            <a:pPr marL="285750" indent="-285750">
              <a:buFont typeface="Arial" panose="020B0604020202020204" pitchFamily="34" charset="0"/>
              <a:buChar char="•"/>
            </a:pPr>
            <a:r>
              <a:rPr lang="en-US" dirty="0" smtClean="0"/>
              <a:t>Three zeros from data were treated as noise.</a:t>
            </a:r>
            <a:endParaRPr lang="en-US" dirty="0"/>
          </a:p>
        </p:txBody>
      </p:sp>
      <p:pic>
        <p:nvPicPr>
          <p:cNvPr id="32" name="Picture 31"/>
          <p:cNvPicPr>
            <a:picLocks noChangeAspect="1"/>
          </p:cNvPicPr>
          <p:nvPr/>
        </p:nvPicPr>
        <p:blipFill rotWithShape="1">
          <a:blip r:embed="rId3"/>
          <a:srcRect l="14291" t="41827" r="80770" b="47107"/>
          <a:stretch/>
        </p:blipFill>
        <p:spPr>
          <a:xfrm>
            <a:off x="5674756" y="4945925"/>
            <a:ext cx="2574235" cy="1622143"/>
          </a:xfrm>
          <a:prstGeom prst="rect">
            <a:avLst/>
          </a:prstGeom>
        </p:spPr>
      </p:pic>
      <p:sp>
        <p:nvSpPr>
          <p:cNvPr id="3" name="TextBox 2"/>
          <p:cNvSpPr txBox="1"/>
          <p:nvPr/>
        </p:nvSpPr>
        <p:spPr>
          <a:xfrm>
            <a:off x="6766560" y="5314950"/>
            <a:ext cx="132291"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36" name="TextBox 35"/>
          <p:cNvSpPr txBox="1"/>
          <p:nvPr/>
        </p:nvSpPr>
        <p:spPr>
          <a:xfrm>
            <a:off x="7507775" y="5314950"/>
            <a:ext cx="132291"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37" name="TextBox 36"/>
          <p:cNvSpPr txBox="1"/>
          <p:nvPr/>
        </p:nvSpPr>
        <p:spPr>
          <a:xfrm flipH="1">
            <a:off x="7132320" y="5558790"/>
            <a:ext cx="527855"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38" name="TextBox 37"/>
          <p:cNvSpPr txBox="1"/>
          <p:nvPr/>
        </p:nvSpPr>
        <p:spPr>
          <a:xfrm flipH="1">
            <a:off x="6758940" y="5574030"/>
            <a:ext cx="527855"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39" name="TextBox 38"/>
          <p:cNvSpPr txBox="1"/>
          <p:nvPr/>
        </p:nvSpPr>
        <p:spPr>
          <a:xfrm flipH="1">
            <a:off x="7048500" y="6126480"/>
            <a:ext cx="527855"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40" name="TextBox 39"/>
          <p:cNvSpPr txBox="1"/>
          <p:nvPr/>
        </p:nvSpPr>
        <p:spPr>
          <a:xfrm flipH="1">
            <a:off x="7452360" y="6130290"/>
            <a:ext cx="527855"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41" name="TextBox 40"/>
          <p:cNvSpPr txBox="1"/>
          <p:nvPr/>
        </p:nvSpPr>
        <p:spPr>
          <a:xfrm flipH="1">
            <a:off x="7524750" y="5859780"/>
            <a:ext cx="527855"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42" name="TextBox 41"/>
          <p:cNvSpPr txBox="1"/>
          <p:nvPr/>
        </p:nvSpPr>
        <p:spPr>
          <a:xfrm flipH="1">
            <a:off x="6682740" y="6126480"/>
            <a:ext cx="527855"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43" name="TextBox 42"/>
          <p:cNvSpPr txBox="1"/>
          <p:nvPr/>
        </p:nvSpPr>
        <p:spPr>
          <a:xfrm flipH="1">
            <a:off x="6389370" y="5867400"/>
            <a:ext cx="527855"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5" name="Right Arrow 4"/>
          <p:cNvSpPr/>
          <p:nvPr/>
        </p:nvSpPr>
        <p:spPr>
          <a:xfrm>
            <a:off x="3068631" y="5859780"/>
            <a:ext cx="2695621" cy="63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learned function</a:t>
            </a:r>
            <a:endParaRPr lang="en-US" dirty="0"/>
          </a:p>
        </p:txBody>
      </p:sp>
      <p:sp>
        <p:nvSpPr>
          <p:cNvPr id="44" name="TextBox 43"/>
          <p:cNvSpPr txBox="1"/>
          <p:nvPr/>
        </p:nvSpPr>
        <p:spPr>
          <a:xfrm flipH="1">
            <a:off x="7127284" y="5872352"/>
            <a:ext cx="527855"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1</a:t>
            </a:r>
            <a:endParaRPr lang="en-US" b="1" dirty="0">
              <a:solidFill>
                <a:srgbClr val="FF0000"/>
              </a:solidFill>
              <a:effectLst>
                <a:outerShdw blurRad="38100" dist="38100" dir="2700000" algn="tl">
                  <a:srgbClr val="000000">
                    <a:alpha val="43137"/>
                  </a:srgbClr>
                </a:outerShdw>
              </a:effectLst>
            </a:endParaRPr>
          </a:p>
        </p:txBody>
      </p:sp>
      <p:sp>
        <p:nvSpPr>
          <p:cNvPr id="45" name="Rounded Rectangle 44"/>
          <p:cNvSpPr/>
          <p:nvPr/>
        </p:nvSpPr>
        <p:spPr>
          <a:xfrm>
            <a:off x="7978514" y="2820043"/>
            <a:ext cx="4110991" cy="1543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t>There is  </a:t>
            </a:r>
            <a:r>
              <a:rPr lang="en-US" dirty="0" smtClean="0">
                <a:solidFill>
                  <a:schemeClr val="tx1"/>
                </a:solidFill>
              </a:rPr>
              <a:t>pruning</a:t>
            </a:r>
            <a:r>
              <a:rPr lang="en-US" dirty="0" smtClean="0"/>
              <a:t> in this method. </a:t>
            </a:r>
          </a:p>
          <a:p>
            <a:pPr marL="285750" indent="-285750">
              <a:buFont typeface="Arial" panose="020B0604020202020204" pitchFamily="34" charset="0"/>
              <a:buChar char="•"/>
            </a:pPr>
            <a:r>
              <a:rPr lang="en-US" dirty="0" smtClean="0"/>
              <a:t>Three zeros ( negative samples ) become positive (in general, zeros and ones of examples are </a:t>
            </a:r>
            <a:r>
              <a:rPr lang="en-US" dirty="0" smtClean="0">
                <a:solidFill>
                  <a:schemeClr val="tx1"/>
                </a:solidFill>
              </a:rPr>
              <a:t>NOT</a:t>
            </a:r>
            <a:r>
              <a:rPr lang="en-US" dirty="0" smtClean="0"/>
              <a:t> preserved)</a:t>
            </a:r>
            <a:endParaRPr lang="en-US" dirty="0"/>
          </a:p>
        </p:txBody>
      </p:sp>
      <p:sp>
        <p:nvSpPr>
          <p:cNvPr id="6" name="Rectangle 5"/>
          <p:cNvSpPr/>
          <p:nvPr/>
        </p:nvSpPr>
        <p:spPr>
          <a:xfrm>
            <a:off x="8423910" y="2329795"/>
            <a:ext cx="3006090" cy="365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VARIANT WITH PRUNNING</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7662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36892"/>
          </a:xfrm>
          <a:solidFill>
            <a:srgbClr val="FFFF00"/>
          </a:solidFill>
        </p:spPr>
        <p:txBody>
          <a:bodyPr>
            <a:normAutofit/>
          </a:bodyPr>
          <a:lstStyle/>
          <a:p>
            <a:pPr algn="ctr"/>
            <a:r>
              <a:rPr lang="en-US" sz="8000" b="1" dirty="0" smtClean="0">
                <a:solidFill>
                  <a:srgbClr val="FF0000"/>
                </a:solidFill>
                <a:effectLst>
                  <a:outerShdw blurRad="38100" dist="38100" dir="2700000" algn="tl">
                    <a:srgbClr val="000000">
                      <a:alpha val="43137"/>
                    </a:srgbClr>
                  </a:outerShdw>
                </a:effectLst>
              </a:rPr>
              <a:t>What will happen if we use a SOP method for the same function?</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5101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0" y="-1"/>
            <a:ext cx="11844130" cy="1825625"/>
          </a:xfrm>
        </p:spPr>
        <p:txBody>
          <a:bodyPr>
            <a:noAutofit/>
          </a:bodyPr>
          <a:lstStyle/>
          <a:p>
            <a:pPr marL="457200" indent="-457200">
              <a:buFont typeface="Arial" panose="020B0604020202020204" pitchFamily="34" charset="0"/>
              <a:buChar char="•"/>
            </a:pPr>
            <a:r>
              <a:rPr lang="en-US" sz="3200" dirty="0" smtClean="0">
                <a:solidFill>
                  <a:srgbClr val="FF0000"/>
                </a:solidFill>
                <a:effectLst>
                  <a:outerShdw blurRad="38100" dist="38100" dir="2700000" algn="tl">
                    <a:srgbClr val="000000">
                      <a:alpha val="43137"/>
                    </a:srgbClr>
                  </a:outerShdw>
                </a:effectLst>
              </a:rPr>
              <a:t>SOP gives the same results in this case as K-Nearest Neighbor.</a:t>
            </a:r>
            <a:br>
              <a:rPr lang="en-US" sz="3200" dirty="0" smtClean="0">
                <a:solidFill>
                  <a:srgbClr val="FF0000"/>
                </a:solidFill>
                <a:effectLst>
                  <a:outerShdw blurRad="38100" dist="38100" dir="2700000" algn="tl">
                    <a:srgbClr val="000000">
                      <a:alpha val="43137"/>
                    </a:srgbClr>
                  </a:outerShdw>
                </a:effectLst>
              </a:rPr>
            </a:br>
            <a:r>
              <a:rPr lang="en-US" sz="3200" dirty="0" smtClean="0">
                <a:solidFill>
                  <a:srgbClr val="FF0000"/>
                </a:solidFill>
                <a:effectLst>
                  <a:outerShdw blurRad="38100" dist="38100" dir="2700000" algn="tl">
                    <a:srgbClr val="000000">
                      <a:alpha val="43137"/>
                    </a:srgbClr>
                  </a:outerShdw>
                </a:effectLst>
              </a:rPr>
              <a:t>Check Decision Tree.</a:t>
            </a:r>
            <a:r>
              <a:rPr lang="en-US" sz="3200" dirty="0">
                <a:solidFill>
                  <a:srgbClr val="FF0000"/>
                </a:solidFill>
                <a:effectLst>
                  <a:outerShdw blurRad="38100" dist="38100" dir="2700000" algn="tl">
                    <a:srgbClr val="000000">
                      <a:alpha val="43137"/>
                    </a:srgbClr>
                  </a:outerShdw>
                </a:effectLst>
              </a:rPr>
              <a:t/>
            </a:r>
            <a:br>
              <a:rPr lang="en-US" sz="3200" dirty="0">
                <a:solidFill>
                  <a:srgbClr val="FF0000"/>
                </a:solidFill>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If many methods give the same solution </a:t>
            </a:r>
            <a:r>
              <a:rPr lang="en-US" sz="3200" dirty="0" smtClean="0">
                <a:solidFill>
                  <a:srgbClr val="FF0000"/>
                </a:solidFill>
                <a:effectLst>
                  <a:outerShdw blurRad="38100" dist="38100" dir="2700000" algn="tl">
                    <a:srgbClr val="000000">
                      <a:alpha val="43137"/>
                    </a:srgbClr>
                  </a:outerShdw>
                </a:effectLst>
              </a:rPr>
              <a:t>(or its part) it gets higher confirmation</a:t>
            </a:r>
            <a:endParaRPr lang="en-US"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2708" t="39840" r="63899" b="25584"/>
          <a:stretch/>
        </p:blipFill>
        <p:spPr>
          <a:xfrm>
            <a:off x="0" y="1789874"/>
            <a:ext cx="12192000" cy="5068126"/>
          </a:xfrm>
          <a:prstGeom prst="rect">
            <a:avLst/>
          </a:prstGeom>
        </p:spPr>
      </p:pic>
      <p:sp>
        <p:nvSpPr>
          <p:cNvPr id="5" name="Rectangle 4"/>
          <p:cNvSpPr/>
          <p:nvPr/>
        </p:nvSpPr>
        <p:spPr>
          <a:xfrm>
            <a:off x="2272937" y="2553506"/>
            <a:ext cx="600892" cy="4282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7515" y="3073673"/>
            <a:ext cx="539459" cy="444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0024" y="2799816"/>
            <a:ext cx="222542" cy="3956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780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049"/>
            <a:ext cx="12192000" cy="1602782"/>
          </a:xfrm>
          <a:solidFill>
            <a:srgbClr val="FFFF00"/>
          </a:solidFill>
        </p:spPr>
        <p:txBody>
          <a:bodyPr>
            <a:noAutofit/>
          </a:bodyPr>
          <a:lstStyle/>
          <a:p>
            <a:pPr algn="ctr"/>
            <a:r>
              <a:rPr lang="en-US" sz="6000" b="1" dirty="0" smtClean="0">
                <a:solidFill>
                  <a:srgbClr val="FF0000"/>
                </a:solidFill>
                <a:effectLst>
                  <a:outerShdw blurRad="38100" dist="38100" dir="2700000" algn="tl">
                    <a:srgbClr val="000000">
                      <a:alpha val="43137"/>
                    </a:srgbClr>
                  </a:outerShdw>
                </a:effectLst>
              </a:rPr>
              <a:t>What did we learn about Machine Learning in the most general terms?</a:t>
            </a:r>
            <a:endParaRPr lang="en-US" sz="6000"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3"/>
          <a:srcRect l="31258" t="57473" r="64502" b="29434"/>
          <a:stretch/>
        </p:blipFill>
        <p:spPr>
          <a:xfrm>
            <a:off x="3750400" y="2175202"/>
            <a:ext cx="2209801" cy="1919187"/>
          </a:xfrm>
          <a:prstGeom prst="rect">
            <a:avLst/>
          </a:prstGeom>
        </p:spPr>
      </p:pic>
      <p:pic>
        <p:nvPicPr>
          <p:cNvPr id="5" name="Picture 4"/>
          <p:cNvPicPr>
            <a:picLocks noChangeAspect="1"/>
          </p:cNvPicPr>
          <p:nvPr/>
        </p:nvPicPr>
        <p:blipFill rotWithShape="1">
          <a:blip r:embed="rId3"/>
          <a:srcRect l="14737" t="41920" r="81206" b="46231"/>
          <a:stretch/>
        </p:blipFill>
        <p:spPr>
          <a:xfrm>
            <a:off x="330926" y="2124302"/>
            <a:ext cx="2114550" cy="1736825"/>
          </a:xfrm>
          <a:prstGeom prst="rect">
            <a:avLst/>
          </a:prstGeom>
        </p:spPr>
      </p:pic>
      <p:sp>
        <p:nvSpPr>
          <p:cNvPr id="6" name="TextBox 5"/>
          <p:cNvSpPr txBox="1"/>
          <p:nvPr/>
        </p:nvSpPr>
        <p:spPr>
          <a:xfrm>
            <a:off x="407126" y="3861127"/>
            <a:ext cx="2228850" cy="369332"/>
          </a:xfrm>
          <a:prstGeom prst="rect">
            <a:avLst/>
          </a:prstGeom>
          <a:solidFill>
            <a:srgbClr val="FFFF00"/>
          </a:solidFill>
        </p:spPr>
        <p:txBody>
          <a:bodyPr wrap="square" rtlCol="0">
            <a:spAutoFit/>
          </a:bodyPr>
          <a:lstStyle/>
          <a:p>
            <a:r>
              <a:rPr lang="en-US" dirty="0" smtClean="0"/>
              <a:t>Data before learning</a:t>
            </a:r>
            <a:endParaRPr lang="en-US" dirty="0"/>
          </a:p>
        </p:txBody>
      </p:sp>
      <p:sp>
        <p:nvSpPr>
          <p:cNvPr id="7" name="TextBox 6"/>
          <p:cNvSpPr txBox="1"/>
          <p:nvPr/>
        </p:nvSpPr>
        <p:spPr>
          <a:xfrm>
            <a:off x="3883751" y="3909723"/>
            <a:ext cx="2228850" cy="369332"/>
          </a:xfrm>
          <a:prstGeom prst="rect">
            <a:avLst/>
          </a:prstGeom>
          <a:solidFill>
            <a:srgbClr val="FFFF00"/>
          </a:solidFill>
        </p:spPr>
        <p:txBody>
          <a:bodyPr wrap="square" rtlCol="0">
            <a:spAutoFit/>
          </a:bodyPr>
          <a:lstStyle/>
          <a:p>
            <a:r>
              <a:rPr lang="en-US" dirty="0" smtClean="0"/>
              <a:t>Data after learning</a:t>
            </a:r>
            <a:endParaRPr lang="en-US" dirty="0"/>
          </a:p>
        </p:txBody>
      </p:sp>
      <p:pic>
        <p:nvPicPr>
          <p:cNvPr id="8" name="Picture 7"/>
          <p:cNvPicPr>
            <a:picLocks noChangeAspect="1"/>
          </p:cNvPicPr>
          <p:nvPr/>
        </p:nvPicPr>
        <p:blipFill rotWithShape="1">
          <a:blip r:embed="rId3"/>
          <a:srcRect l="14737" t="41920" r="81206" b="46231"/>
          <a:stretch/>
        </p:blipFill>
        <p:spPr>
          <a:xfrm>
            <a:off x="2074001" y="4867502"/>
            <a:ext cx="2114550" cy="1736825"/>
          </a:xfrm>
          <a:prstGeom prst="rect">
            <a:avLst/>
          </a:prstGeom>
        </p:spPr>
      </p:pic>
      <p:sp>
        <p:nvSpPr>
          <p:cNvPr id="9" name="Rounded Rectangle 8"/>
          <p:cNvSpPr/>
          <p:nvPr/>
        </p:nvSpPr>
        <p:spPr>
          <a:xfrm>
            <a:off x="3283676" y="5294539"/>
            <a:ext cx="600075" cy="5343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531201" y="5828910"/>
            <a:ext cx="600075" cy="5343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283675" y="5828910"/>
            <a:ext cx="600075" cy="534371"/>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907439" y="5294539"/>
            <a:ext cx="223838" cy="534371"/>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04781" y="1913082"/>
            <a:ext cx="5343525" cy="954107"/>
          </a:xfrm>
          <a:prstGeom prst="rect">
            <a:avLst/>
          </a:prstGeom>
          <a:solidFill>
            <a:schemeClr val="bg2"/>
          </a:solidFill>
          <a:ln w="76200">
            <a:solidFill>
              <a:srgbClr val="00B0F0"/>
            </a:solidFill>
            <a:prstDash val="lgDashDotDot"/>
          </a:ln>
        </p:spPr>
        <p:txBody>
          <a:bodyPr wrap="square" rtlCol="0">
            <a:spAutoFit/>
          </a:bodyPr>
          <a:lstStyle/>
          <a:p>
            <a:pPr algn="ctr"/>
            <a:r>
              <a:rPr lang="en-US" sz="2800" dirty="0" smtClean="0"/>
              <a:t>Learning is a replacement of unknown with known</a:t>
            </a:r>
            <a:endParaRPr lang="en-US" sz="2800" dirty="0"/>
          </a:p>
        </p:txBody>
      </p:sp>
      <p:sp>
        <p:nvSpPr>
          <p:cNvPr id="14" name="TextBox 13"/>
          <p:cNvSpPr txBox="1"/>
          <p:nvPr/>
        </p:nvSpPr>
        <p:spPr>
          <a:xfrm>
            <a:off x="6504781" y="4054221"/>
            <a:ext cx="5343525" cy="954107"/>
          </a:xfrm>
          <a:prstGeom prst="rect">
            <a:avLst/>
          </a:prstGeom>
          <a:solidFill>
            <a:srgbClr val="FFC000"/>
          </a:solidFill>
          <a:ln w="76200">
            <a:solidFill>
              <a:srgbClr val="FF0000"/>
            </a:solidFill>
            <a:prstDash val="dash"/>
          </a:ln>
        </p:spPr>
        <p:txBody>
          <a:bodyPr wrap="square" rtlCol="0">
            <a:spAutoFit/>
          </a:bodyPr>
          <a:lstStyle/>
          <a:p>
            <a:pPr algn="ctr"/>
            <a:r>
              <a:rPr lang="en-US" sz="2800" dirty="0" smtClean="0"/>
              <a:t>Learning is a replacement of </a:t>
            </a:r>
            <a:r>
              <a:rPr lang="en-US" sz="2800" b="1" i="1" dirty="0" smtClean="0">
                <a:effectLst>
                  <a:outerShdw blurRad="38100" dist="38100" dir="2700000" algn="tl">
                    <a:srgbClr val="000000">
                      <a:alpha val="43137"/>
                    </a:srgbClr>
                  </a:outerShdw>
                </a:effectLst>
              </a:rPr>
              <a:t>don’t cares </a:t>
            </a:r>
            <a:r>
              <a:rPr lang="en-US" sz="2800" dirty="0" smtClean="0"/>
              <a:t>(don’t knows) with </a:t>
            </a:r>
            <a:r>
              <a:rPr lang="en-US" sz="2800" b="1" dirty="0" smtClean="0">
                <a:effectLst>
                  <a:outerShdw blurRad="38100" dist="38100" dir="2700000" algn="tl">
                    <a:srgbClr val="000000">
                      <a:alpha val="43137"/>
                    </a:srgbClr>
                  </a:outerShdw>
                </a:effectLst>
              </a:rPr>
              <a:t>cares</a:t>
            </a:r>
            <a:endParaRPr lang="en-US" sz="2800" b="1" dirty="0">
              <a:effectLst>
                <a:outerShdw blurRad="38100" dist="38100" dir="2700000" algn="tl">
                  <a:srgbClr val="000000">
                    <a:alpha val="43137"/>
                  </a:srgbClr>
                </a:outerShdw>
              </a:effectLst>
            </a:endParaRPr>
          </a:p>
        </p:txBody>
      </p:sp>
      <p:sp>
        <p:nvSpPr>
          <p:cNvPr id="16" name="Down Arrow 15"/>
          <p:cNvSpPr/>
          <p:nvPr/>
        </p:nvSpPr>
        <p:spPr>
          <a:xfrm>
            <a:off x="8962232" y="2867189"/>
            <a:ext cx="819150" cy="1187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6220913" y="5108713"/>
            <a:ext cx="735496" cy="5168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781382" y="5103110"/>
            <a:ext cx="781878" cy="5280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17857" y="5645425"/>
            <a:ext cx="2706721" cy="369332"/>
          </a:xfrm>
          <a:prstGeom prst="rect">
            <a:avLst/>
          </a:prstGeom>
          <a:solidFill>
            <a:srgbClr val="FFFF00"/>
          </a:solidFill>
        </p:spPr>
        <p:txBody>
          <a:bodyPr wrap="square" rtlCol="0">
            <a:spAutoFit/>
          </a:bodyPr>
          <a:lstStyle/>
          <a:p>
            <a:r>
              <a:rPr lang="en-US" dirty="0" smtClean="0"/>
              <a:t>Based on Occam Razor</a:t>
            </a:r>
            <a:endParaRPr lang="en-US" dirty="0"/>
          </a:p>
        </p:txBody>
      </p:sp>
      <p:cxnSp>
        <p:nvCxnSpPr>
          <p:cNvPr id="20" name="Straight Arrow Connector 19"/>
          <p:cNvCxnSpPr/>
          <p:nvPr/>
        </p:nvCxnSpPr>
        <p:spPr>
          <a:xfrm flipH="1">
            <a:off x="8153884" y="5037872"/>
            <a:ext cx="179286" cy="11574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04781" y="6195360"/>
            <a:ext cx="2706721" cy="369332"/>
          </a:xfrm>
          <a:prstGeom prst="rect">
            <a:avLst/>
          </a:prstGeom>
          <a:solidFill>
            <a:srgbClr val="FFFF00"/>
          </a:solidFill>
        </p:spPr>
        <p:txBody>
          <a:bodyPr wrap="square" rtlCol="0">
            <a:spAutoFit/>
          </a:bodyPr>
          <a:lstStyle/>
          <a:p>
            <a:r>
              <a:rPr lang="en-US" dirty="0" smtClean="0"/>
              <a:t>Based on </a:t>
            </a:r>
            <a:r>
              <a:rPr lang="en-US" dirty="0" err="1" smtClean="0"/>
              <a:t>Vapnik</a:t>
            </a:r>
            <a:r>
              <a:rPr lang="en-US" dirty="0" smtClean="0"/>
              <a:t> theory</a:t>
            </a:r>
            <a:endParaRPr lang="en-US" dirty="0"/>
          </a:p>
        </p:txBody>
      </p:sp>
      <p:sp>
        <p:nvSpPr>
          <p:cNvPr id="24" name="TextBox 23"/>
          <p:cNvSpPr txBox="1"/>
          <p:nvPr/>
        </p:nvSpPr>
        <p:spPr>
          <a:xfrm>
            <a:off x="9463985" y="5650177"/>
            <a:ext cx="2706721" cy="646331"/>
          </a:xfrm>
          <a:prstGeom prst="rect">
            <a:avLst/>
          </a:prstGeom>
          <a:solidFill>
            <a:schemeClr val="accent1">
              <a:lumMod val="40000"/>
              <a:lumOff val="60000"/>
            </a:schemeClr>
          </a:solidFill>
        </p:spPr>
        <p:txBody>
          <a:bodyPr wrap="square" rtlCol="0">
            <a:spAutoFit/>
          </a:bodyPr>
          <a:lstStyle/>
          <a:p>
            <a:r>
              <a:rPr lang="en-US" dirty="0" smtClean="0"/>
              <a:t>Based on </a:t>
            </a:r>
            <a:r>
              <a:rPr lang="en-US" dirty="0" err="1" smtClean="0"/>
              <a:t>Vapnik</a:t>
            </a:r>
            <a:r>
              <a:rPr lang="en-US" dirty="0" smtClean="0"/>
              <a:t> theory AND Occam Razor</a:t>
            </a:r>
            <a:endParaRPr lang="en-US" dirty="0"/>
          </a:p>
        </p:txBody>
      </p:sp>
    </p:spTree>
    <p:extLst>
      <p:ext uri="{BB962C8B-B14F-4D97-AF65-F5344CB8AC3E}">
        <p14:creationId xmlns:p14="http://schemas.microsoft.com/office/powerpoint/2010/main" val="1871550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1" y="0"/>
            <a:ext cx="5769429" cy="1325563"/>
          </a:xfrm>
          <a:solidFill>
            <a:srgbClr val="FFFF00"/>
          </a:solidFill>
          <a:ln>
            <a:solidFill>
              <a:srgbClr val="FF0000"/>
            </a:solidFill>
          </a:ln>
        </p:spPr>
        <p:txBody>
          <a:bodyPr>
            <a:normAutofit fontScale="90000"/>
          </a:bodyPr>
          <a:lstStyle/>
          <a:p>
            <a:pPr algn="ctr"/>
            <a:r>
              <a:rPr lang="en-US" sz="8000" b="1" dirty="0" smtClean="0">
                <a:solidFill>
                  <a:srgbClr val="FF0000"/>
                </a:solidFill>
                <a:effectLst>
                  <a:outerShdw blurRad="38100" dist="38100" dir="2700000" algn="tl">
                    <a:srgbClr val="000000">
                      <a:alpha val="43137"/>
                    </a:srgbClr>
                  </a:outerShdw>
                </a:effectLst>
              </a:rPr>
              <a:t>Orange System</a:t>
            </a:r>
            <a:endParaRPr lang="en-US" sz="8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327" y="57375"/>
            <a:ext cx="6406243" cy="6555695"/>
          </a:xfrm>
        </p:spPr>
        <p:txBody>
          <a:bodyPr>
            <a:normAutofit/>
          </a:bodyPr>
          <a:lstStyle/>
          <a:p>
            <a:r>
              <a:rPr lang="en-US" dirty="0"/>
              <a:t>Orange is a component-based data mining and machine learning software that has a visual programming front for explorative data analysis, visualization, and Python libraries for scripting. </a:t>
            </a:r>
            <a:endParaRPr lang="en-US" dirty="0" smtClean="0"/>
          </a:p>
          <a:p>
            <a:r>
              <a:rPr lang="en-US" dirty="0" smtClean="0"/>
              <a:t>It </a:t>
            </a:r>
            <a:r>
              <a:rPr lang="en-US" dirty="0"/>
              <a:t>has components </a:t>
            </a:r>
            <a:r>
              <a:rPr lang="en-US" dirty="0" smtClean="0"/>
              <a:t>for</a:t>
            </a:r>
          </a:p>
          <a:p>
            <a:pPr lvl="1"/>
            <a:r>
              <a:rPr lang="en-US" dirty="0" smtClean="0"/>
              <a:t> </a:t>
            </a:r>
            <a:r>
              <a:rPr lang="en-US" dirty="0"/>
              <a:t>data preprocessing, </a:t>
            </a:r>
            <a:endParaRPr lang="en-US" dirty="0" smtClean="0"/>
          </a:p>
          <a:p>
            <a:pPr lvl="1"/>
            <a:r>
              <a:rPr lang="en-US" dirty="0" smtClean="0"/>
              <a:t>feature </a:t>
            </a:r>
            <a:r>
              <a:rPr lang="en-US" dirty="0"/>
              <a:t>scoring and filtering, </a:t>
            </a:r>
            <a:endParaRPr lang="en-US" dirty="0" smtClean="0"/>
          </a:p>
          <a:p>
            <a:pPr lvl="1"/>
            <a:r>
              <a:rPr lang="en-US" dirty="0" smtClean="0"/>
              <a:t>modeling</a:t>
            </a:r>
            <a:r>
              <a:rPr lang="en-US" dirty="0"/>
              <a:t>, </a:t>
            </a:r>
            <a:endParaRPr lang="en-US" dirty="0" smtClean="0"/>
          </a:p>
          <a:p>
            <a:pPr lvl="1"/>
            <a:r>
              <a:rPr lang="en-US" dirty="0" smtClean="0"/>
              <a:t>model </a:t>
            </a:r>
            <a:r>
              <a:rPr lang="en-US" dirty="0"/>
              <a:t>evaluation, </a:t>
            </a:r>
            <a:endParaRPr lang="en-US" dirty="0" smtClean="0"/>
          </a:p>
          <a:p>
            <a:pPr lvl="1"/>
            <a:r>
              <a:rPr lang="en-US" dirty="0" smtClean="0"/>
              <a:t>and </a:t>
            </a:r>
            <a:r>
              <a:rPr lang="en-US" dirty="0"/>
              <a:t>exploration techniques </a:t>
            </a:r>
            <a:endParaRPr lang="en-US" dirty="0" smtClean="0"/>
          </a:p>
          <a:p>
            <a:pPr lvl="1"/>
            <a:r>
              <a:rPr lang="en-US" dirty="0" smtClean="0"/>
              <a:t>and </a:t>
            </a:r>
            <a:r>
              <a:rPr lang="en-US" dirty="0"/>
              <a:t>is implemented in C++ and Python. </a:t>
            </a:r>
            <a:endParaRPr lang="en-US" dirty="0" smtClean="0"/>
          </a:p>
          <a:p>
            <a:r>
              <a:rPr lang="en-US" dirty="0" smtClean="0"/>
              <a:t>Orange </a:t>
            </a:r>
            <a:r>
              <a:rPr lang="en-US" dirty="0"/>
              <a:t>is maintained and developed at the Bioinformatics Laboratory of the Faculty of Computer and Information Science, University of Ljubljana, Slovenia.</a:t>
            </a:r>
          </a:p>
          <a:p>
            <a:endParaRPr lang="en-US" dirty="0"/>
          </a:p>
        </p:txBody>
      </p:sp>
      <p:pic>
        <p:nvPicPr>
          <p:cNvPr id="4" name="Picture 3"/>
          <p:cNvPicPr>
            <a:picLocks noChangeAspect="1"/>
          </p:cNvPicPr>
          <p:nvPr/>
        </p:nvPicPr>
        <p:blipFill rotWithShape="1">
          <a:blip r:embed="rId2"/>
          <a:srcRect l="21610" t="63968" r="71649" b="12223"/>
          <a:stretch/>
        </p:blipFill>
        <p:spPr>
          <a:xfrm>
            <a:off x="6939643" y="1829666"/>
            <a:ext cx="5061857" cy="5028334"/>
          </a:xfrm>
          <a:prstGeom prst="rect">
            <a:avLst/>
          </a:prstGeom>
        </p:spPr>
      </p:pic>
    </p:spTree>
    <p:extLst>
      <p:ext uri="{BB962C8B-B14F-4D97-AF65-F5344CB8AC3E}">
        <p14:creationId xmlns:p14="http://schemas.microsoft.com/office/powerpoint/2010/main" val="3945939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2651125"/>
            <a:ext cx="10885714" cy="3292475"/>
          </a:xfrm>
          <a:solidFill>
            <a:srgbClr val="FFFF00"/>
          </a:solidFill>
        </p:spPr>
        <p:txBody>
          <a:bodyPr>
            <a:noAutofit/>
          </a:bodyPr>
          <a:lstStyle/>
          <a:p>
            <a:pPr algn="ctr"/>
            <a:r>
              <a:rPr lang="en-US" sz="11500" b="1" dirty="0" smtClean="0">
                <a:solidFill>
                  <a:srgbClr val="FF0000"/>
                </a:solidFill>
                <a:effectLst>
                  <a:outerShdw blurRad="38100" dist="38100" dir="2700000" algn="tl">
                    <a:srgbClr val="000000">
                      <a:alpha val="43137"/>
                    </a:srgbClr>
                  </a:outerShdw>
                </a:effectLst>
              </a:rPr>
              <a:t>Classification Accuracy</a:t>
            </a:r>
            <a:endParaRPr lang="en-US"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1609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17"/>
            <a:ext cx="12068174" cy="1325563"/>
          </a:xfrm>
          <a:solidFill>
            <a:srgbClr val="FFFF00"/>
          </a:solidFill>
        </p:spPr>
        <p:txBody>
          <a:bodyPr>
            <a:noAutofit/>
          </a:bodyPr>
          <a:lstStyle/>
          <a:p>
            <a:pPr algn="ctr"/>
            <a:r>
              <a:rPr lang="en-US" sz="5400" b="1" dirty="0" smtClean="0">
                <a:solidFill>
                  <a:srgbClr val="FF0000"/>
                </a:solidFill>
                <a:effectLst>
                  <a:outerShdw blurRad="38100" dist="38100" dir="2700000" algn="tl">
                    <a:srgbClr val="000000">
                      <a:alpha val="43137"/>
                    </a:srgbClr>
                  </a:outerShdw>
                </a:effectLst>
              </a:rPr>
              <a:t>Classification error and </a:t>
            </a:r>
            <a:r>
              <a:rPr lang="en-US" sz="5400" b="1" dirty="0" smtClean="0">
                <a:solidFill>
                  <a:srgbClr val="00B0F0"/>
                </a:solidFill>
                <a:effectLst>
                  <a:outerShdw blurRad="38100" dist="38100" dir="2700000" algn="tl">
                    <a:srgbClr val="000000">
                      <a:alpha val="43137"/>
                    </a:srgbClr>
                  </a:outerShdw>
                </a:effectLst>
              </a:rPr>
              <a:t>confusion matrix</a:t>
            </a:r>
            <a:endParaRPr lang="en-US" sz="5400"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1450" y="1505359"/>
            <a:ext cx="5629275" cy="708025"/>
          </a:xfrm>
        </p:spPr>
        <p:txBody>
          <a:bodyPr/>
          <a:lstStyle/>
          <a:p>
            <a:r>
              <a:rPr lang="en-US" dirty="0" smtClean="0">
                <a:solidFill>
                  <a:srgbClr val="00B0F0"/>
                </a:solidFill>
              </a:rPr>
              <a:t>10+706 = 716 incorrectly classified</a:t>
            </a:r>
            <a:endParaRPr lang="en-US" dirty="0">
              <a:solidFill>
                <a:srgbClr val="00B0F0"/>
              </a:solidFill>
            </a:endParaRPr>
          </a:p>
        </p:txBody>
      </p:sp>
      <p:pic>
        <p:nvPicPr>
          <p:cNvPr id="4" name="Picture 3"/>
          <p:cNvPicPr>
            <a:picLocks noChangeAspect="1"/>
          </p:cNvPicPr>
          <p:nvPr/>
        </p:nvPicPr>
        <p:blipFill rotWithShape="1">
          <a:blip r:embed="rId3"/>
          <a:srcRect l="12440" t="13809" r="62292" b="55083"/>
          <a:stretch/>
        </p:blipFill>
        <p:spPr>
          <a:xfrm>
            <a:off x="-1" y="2646106"/>
            <a:ext cx="12068175" cy="4178558"/>
          </a:xfrm>
          <a:prstGeom prst="rect">
            <a:avLst/>
          </a:prstGeom>
        </p:spPr>
      </p:pic>
      <p:sp>
        <p:nvSpPr>
          <p:cNvPr id="5" name="Rectangle 4"/>
          <p:cNvSpPr/>
          <p:nvPr/>
        </p:nvSpPr>
        <p:spPr>
          <a:xfrm>
            <a:off x="6248400" y="4219575"/>
            <a:ext cx="971550" cy="5810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81725" y="3571875"/>
            <a:ext cx="1038225" cy="542925"/>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9726" y="4219575"/>
            <a:ext cx="761999" cy="6477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7219950" y="5086350"/>
            <a:ext cx="619125"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39075" y="5503217"/>
            <a:ext cx="1571625" cy="276999"/>
          </a:xfrm>
          <a:prstGeom prst="rect">
            <a:avLst/>
          </a:prstGeom>
          <a:solidFill>
            <a:srgbClr val="FFFF00"/>
          </a:solidFill>
        </p:spPr>
        <p:txBody>
          <a:bodyPr wrap="square" rtlCol="0">
            <a:spAutoFit/>
          </a:bodyPr>
          <a:lstStyle/>
          <a:p>
            <a:r>
              <a:rPr lang="en-US" sz="1200" dirty="0" smtClean="0"/>
              <a:t>3500 predicted as low</a:t>
            </a:r>
            <a:endParaRPr lang="en-US" sz="1200" dirty="0"/>
          </a:p>
        </p:txBody>
      </p:sp>
      <p:sp>
        <p:nvSpPr>
          <p:cNvPr id="11" name="TextBox 10"/>
          <p:cNvSpPr txBox="1"/>
          <p:nvPr/>
        </p:nvSpPr>
        <p:spPr>
          <a:xfrm>
            <a:off x="5419726" y="5662610"/>
            <a:ext cx="1800224" cy="276999"/>
          </a:xfrm>
          <a:prstGeom prst="rect">
            <a:avLst/>
          </a:prstGeom>
          <a:solidFill>
            <a:srgbClr val="FFFF00"/>
          </a:solidFill>
        </p:spPr>
        <p:txBody>
          <a:bodyPr wrap="square" rtlCol="0">
            <a:spAutoFit/>
          </a:bodyPr>
          <a:lstStyle/>
          <a:p>
            <a:r>
              <a:rPr lang="en-US" sz="1200" dirty="0" smtClean="0"/>
              <a:t>10 low predicted as high</a:t>
            </a:r>
            <a:endParaRPr lang="en-US" sz="1200" dirty="0"/>
          </a:p>
        </p:txBody>
      </p:sp>
      <p:cxnSp>
        <p:nvCxnSpPr>
          <p:cNvPr id="13" name="Straight Arrow Connector 12"/>
          <p:cNvCxnSpPr/>
          <p:nvPr/>
        </p:nvCxnSpPr>
        <p:spPr>
          <a:xfrm flipH="1" flipV="1">
            <a:off x="5800725" y="4638675"/>
            <a:ext cx="381000" cy="1023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591676" y="2728910"/>
            <a:ext cx="1552574" cy="276999"/>
          </a:xfrm>
          <a:prstGeom prst="rect">
            <a:avLst/>
          </a:prstGeom>
          <a:solidFill>
            <a:srgbClr val="FFFF00"/>
          </a:solidFill>
        </p:spPr>
        <p:txBody>
          <a:bodyPr wrap="square" rtlCol="0">
            <a:spAutoFit/>
          </a:bodyPr>
          <a:lstStyle/>
          <a:p>
            <a:r>
              <a:rPr lang="en-US" sz="1200" dirty="0" smtClean="0"/>
              <a:t>706 were high</a:t>
            </a:r>
            <a:endParaRPr lang="en-US" sz="1200" dirty="0"/>
          </a:p>
        </p:txBody>
      </p:sp>
      <p:cxnSp>
        <p:nvCxnSpPr>
          <p:cNvPr id="16" name="Straight Arrow Connector 15"/>
          <p:cNvCxnSpPr>
            <a:stCxn id="14" idx="1"/>
          </p:cNvCxnSpPr>
          <p:nvPr/>
        </p:nvCxnSpPr>
        <p:spPr>
          <a:xfrm flipH="1">
            <a:off x="8324850" y="2867410"/>
            <a:ext cx="1266826" cy="704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696451" y="3629022"/>
            <a:ext cx="1552574" cy="276999"/>
          </a:xfrm>
          <a:prstGeom prst="rect">
            <a:avLst/>
          </a:prstGeom>
          <a:solidFill>
            <a:srgbClr val="FFFF00"/>
          </a:solidFill>
        </p:spPr>
        <p:txBody>
          <a:bodyPr wrap="square" rtlCol="0">
            <a:spAutoFit/>
          </a:bodyPr>
          <a:lstStyle/>
          <a:p>
            <a:r>
              <a:rPr lang="en-US" sz="1200" dirty="0" smtClean="0"/>
              <a:t>2804 were low</a:t>
            </a:r>
            <a:endParaRPr lang="en-US" sz="1200" dirty="0"/>
          </a:p>
        </p:txBody>
      </p:sp>
      <p:cxnSp>
        <p:nvCxnSpPr>
          <p:cNvPr id="19" name="Straight Arrow Connector 18"/>
          <p:cNvCxnSpPr/>
          <p:nvPr/>
        </p:nvCxnSpPr>
        <p:spPr>
          <a:xfrm flipH="1">
            <a:off x="8324850" y="3771900"/>
            <a:ext cx="1362075" cy="513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0837" y="2014247"/>
            <a:ext cx="1552574" cy="461665"/>
          </a:xfrm>
          <a:prstGeom prst="rect">
            <a:avLst/>
          </a:prstGeom>
          <a:solidFill>
            <a:srgbClr val="FFFF00"/>
          </a:solidFill>
        </p:spPr>
        <p:txBody>
          <a:bodyPr wrap="square" rtlCol="0">
            <a:spAutoFit/>
          </a:bodyPr>
          <a:lstStyle/>
          <a:p>
            <a:r>
              <a:rPr lang="en-US" sz="1200" dirty="0" smtClean="0"/>
              <a:t>706 were high predicted as low</a:t>
            </a:r>
            <a:endParaRPr lang="en-US" sz="1200" dirty="0"/>
          </a:p>
        </p:txBody>
      </p:sp>
      <p:cxnSp>
        <p:nvCxnSpPr>
          <p:cNvPr id="23" name="Straight Arrow Connector 22"/>
          <p:cNvCxnSpPr/>
          <p:nvPr/>
        </p:nvCxnSpPr>
        <p:spPr>
          <a:xfrm flipH="1">
            <a:off x="6591300" y="2440547"/>
            <a:ext cx="628650" cy="1260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8401048" y="4947480"/>
            <a:ext cx="1338265" cy="179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915525" y="4937251"/>
            <a:ext cx="1647825" cy="646331"/>
          </a:xfrm>
          <a:prstGeom prst="rect">
            <a:avLst/>
          </a:prstGeom>
          <a:solidFill>
            <a:srgbClr val="FFFF00"/>
          </a:solidFill>
        </p:spPr>
        <p:txBody>
          <a:bodyPr wrap="square" rtlCol="0">
            <a:spAutoFit/>
          </a:bodyPr>
          <a:lstStyle/>
          <a:p>
            <a:r>
              <a:rPr lang="en-US" dirty="0" smtClean="0"/>
              <a:t>Total number of samples</a:t>
            </a:r>
            <a:endParaRPr lang="en-US" dirty="0"/>
          </a:p>
        </p:txBody>
      </p:sp>
      <p:sp>
        <p:nvSpPr>
          <p:cNvPr id="27" name="TextBox 26"/>
          <p:cNvSpPr txBox="1"/>
          <p:nvPr/>
        </p:nvSpPr>
        <p:spPr>
          <a:xfrm>
            <a:off x="704850" y="3457575"/>
            <a:ext cx="1095375" cy="646331"/>
          </a:xfrm>
          <a:prstGeom prst="rect">
            <a:avLst/>
          </a:prstGeom>
          <a:solidFill>
            <a:srgbClr val="FFFF00"/>
          </a:solid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SVM</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1212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2440" t="44572" r="62292" b="24603"/>
          <a:stretch/>
        </p:blipFill>
        <p:spPr>
          <a:xfrm>
            <a:off x="0" y="1306551"/>
            <a:ext cx="11974286" cy="4108374"/>
          </a:xfrm>
          <a:prstGeom prst="rect">
            <a:avLst/>
          </a:prstGeom>
        </p:spPr>
      </p:pic>
      <p:sp>
        <p:nvSpPr>
          <p:cNvPr id="5" name="TextBox 4"/>
          <p:cNvSpPr txBox="1"/>
          <p:nvPr/>
        </p:nvSpPr>
        <p:spPr>
          <a:xfrm>
            <a:off x="4591050" y="5524005"/>
            <a:ext cx="1781175" cy="1200329"/>
          </a:xfrm>
          <a:prstGeom prst="rect">
            <a:avLst/>
          </a:prstGeom>
          <a:solidFill>
            <a:srgbClr val="FFFF00"/>
          </a:solid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Naïve Bayes</a:t>
            </a:r>
            <a:endParaRPr lang="en-US" sz="3600" b="1" dirty="0">
              <a:solidFill>
                <a:srgbClr val="FF0000"/>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4811486" y="5414925"/>
            <a:ext cx="670151" cy="109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60276" y="2238703"/>
            <a:ext cx="840827" cy="483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11613" y="2722179"/>
            <a:ext cx="840827" cy="483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528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3244" t="51905" r="63006" b="13174"/>
          <a:stretch/>
        </p:blipFill>
        <p:spPr>
          <a:xfrm>
            <a:off x="391885" y="1978253"/>
            <a:ext cx="11800115" cy="4879748"/>
          </a:xfrm>
          <a:prstGeom prst="rect">
            <a:avLst/>
          </a:prstGeom>
        </p:spPr>
      </p:pic>
      <p:sp>
        <p:nvSpPr>
          <p:cNvPr id="5" name="Rectangle 4"/>
          <p:cNvSpPr/>
          <p:nvPr/>
        </p:nvSpPr>
        <p:spPr>
          <a:xfrm>
            <a:off x="5644054" y="2911365"/>
            <a:ext cx="662153" cy="3993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32109" y="3310758"/>
            <a:ext cx="941050" cy="483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263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1369" t="13492" r="61398" b="14762"/>
          <a:stretch/>
        </p:blipFill>
        <p:spPr>
          <a:xfrm>
            <a:off x="1730828" y="0"/>
            <a:ext cx="9255265" cy="6858000"/>
          </a:xfrm>
          <a:prstGeom prst="rect">
            <a:avLst/>
          </a:prstGeom>
        </p:spPr>
      </p:pic>
      <p:sp>
        <p:nvSpPr>
          <p:cNvPr id="5" name="Rectangle 4"/>
          <p:cNvSpPr/>
          <p:nvPr/>
        </p:nvSpPr>
        <p:spPr>
          <a:xfrm>
            <a:off x="5938345" y="683172"/>
            <a:ext cx="472965" cy="315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542690" y="986932"/>
            <a:ext cx="472965" cy="315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01408" y="4334476"/>
            <a:ext cx="472965" cy="315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68815" y="4739125"/>
            <a:ext cx="472965" cy="315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200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2651125"/>
            <a:ext cx="10885714" cy="3292475"/>
          </a:xfrm>
          <a:solidFill>
            <a:srgbClr val="FFFF00"/>
          </a:solidFill>
        </p:spPr>
        <p:txBody>
          <a:bodyPr>
            <a:noAutofit/>
          </a:bodyPr>
          <a:lstStyle/>
          <a:p>
            <a:pPr algn="ctr"/>
            <a:r>
              <a:rPr lang="en-US" sz="11500" b="1" dirty="0" smtClean="0">
                <a:solidFill>
                  <a:srgbClr val="FF0000"/>
                </a:solidFill>
                <a:effectLst>
                  <a:outerShdw blurRad="38100" dist="38100" dir="2700000" algn="tl">
                    <a:srgbClr val="000000">
                      <a:alpha val="43137"/>
                    </a:srgbClr>
                  </a:outerShdw>
                </a:effectLst>
              </a:rPr>
              <a:t>Experiment Models in Orange</a:t>
            </a:r>
            <a:endParaRPr lang="en-US"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5399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various Machine Learning techniques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3333" t="48413" r="63363" b="16666"/>
          <a:stretch/>
        </p:blipFill>
        <p:spPr>
          <a:xfrm>
            <a:off x="0" y="1719609"/>
            <a:ext cx="12192000" cy="5138391"/>
          </a:xfrm>
          <a:prstGeom prst="rect">
            <a:avLst/>
          </a:prstGeom>
        </p:spPr>
      </p:pic>
    </p:spTree>
    <p:extLst>
      <p:ext uri="{BB962C8B-B14F-4D97-AF65-F5344CB8AC3E}">
        <p14:creationId xmlns:p14="http://schemas.microsoft.com/office/powerpoint/2010/main" val="1895449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346"/>
            <a:ext cx="4761186" cy="2703895"/>
          </a:xfrm>
          <a:solidFill>
            <a:srgbClr val="FFFF00"/>
          </a:solidFill>
        </p:spPr>
        <p:txBody>
          <a:bodyPr>
            <a:normAutofit/>
          </a:bodyPr>
          <a:lstStyle/>
          <a:p>
            <a:r>
              <a:rPr lang="en-US" sz="8000" b="1" dirty="0" smtClean="0">
                <a:solidFill>
                  <a:srgbClr val="FF0000"/>
                </a:solidFill>
                <a:effectLst>
                  <a:outerShdw blurRad="38100" dist="38100" dir="2700000" algn="tl">
                    <a:srgbClr val="000000">
                      <a:alpha val="43137"/>
                    </a:srgbClr>
                  </a:outerShdw>
                </a:effectLst>
              </a:rPr>
              <a:t>Random Forest</a:t>
            </a:r>
            <a:endParaRPr lang="en-US" sz="8000"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18333" t="41746" r="68364" b="15079"/>
          <a:stretch/>
        </p:blipFill>
        <p:spPr>
          <a:xfrm>
            <a:off x="4554733" y="-27617"/>
            <a:ext cx="7543800" cy="6885617"/>
          </a:xfrm>
          <a:prstGeom prst="rect">
            <a:avLst/>
          </a:prstGeom>
        </p:spPr>
      </p:pic>
    </p:spTree>
    <p:extLst>
      <p:ext uri="{BB962C8B-B14F-4D97-AF65-F5344CB8AC3E}">
        <p14:creationId xmlns:p14="http://schemas.microsoft.com/office/powerpoint/2010/main" val="953360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2651125"/>
            <a:ext cx="10885714" cy="3292475"/>
          </a:xfrm>
          <a:solidFill>
            <a:srgbClr val="FFFF00"/>
          </a:solidFill>
        </p:spPr>
        <p:txBody>
          <a:bodyPr>
            <a:noAutofit/>
          </a:bodyPr>
          <a:lstStyle/>
          <a:p>
            <a:pPr algn="ctr"/>
            <a:r>
              <a:rPr lang="en-US" sz="11500" b="1" dirty="0" smtClean="0">
                <a:solidFill>
                  <a:srgbClr val="FF0000"/>
                </a:solidFill>
                <a:effectLst>
                  <a:outerShdw blurRad="38100" dist="38100" dir="2700000" algn="tl">
                    <a:srgbClr val="000000">
                      <a:alpha val="43137"/>
                    </a:srgbClr>
                  </a:outerShdw>
                </a:effectLst>
              </a:rPr>
              <a:t>Critical Attributes</a:t>
            </a:r>
            <a:endParaRPr lang="en-US"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7617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6525"/>
            <a:ext cx="2960370" cy="4755515"/>
          </a:xfrm>
          <a:solidFill>
            <a:srgbClr val="FFFF00"/>
          </a:solidFill>
        </p:spPr>
        <p:txBody>
          <a:bodyPr>
            <a:normAutofit fontScale="90000"/>
          </a:bodyPr>
          <a:lstStyle/>
          <a:p>
            <a:r>
              <a:rPr lang="en-US" dirty="0" smtClean="0"/>
              <a:t>11 years old girl classified data for invasive species in Oregon</a:t>
            </a:r>
            <a:br>
              <a:rPr lang="en-US" dirty="0" smtClean="0"/>
            </a:br>
            <a:r>
              <a:rPr lang="en-US" dirty="0" smtClean="0"/>
              <a:t>She used </a:t>
            </a:r>
            <a:r>
              <a:rPr lang="en-US" dirty="0" smtClean="0">
                <a:solidFill>
                  <a:srgbClr val="FF0000"/>
                </a:solidFill>
                <a:effectLst>
                  <a:outerShdw blurRad="38100" dist="38100" dir="2700000" algn="tl">
                    <a:srgbClr val="000000">
                      <a:alpha val="43137"/>
                    </a:srgbClr>
                  </a:outerShdw>
                </a:effectLst>
              </a:rPr>
              <a:t>Orange</a:t>
            </a:r>
            <a:r>
              <a:rPr lang="en-US" dirty="0" smtClean="0"/>
              <a:t> and </a:t>
            </a:r>
            <a:r>
              <a:rPr lang="en-US" b="1" dirty="0" smtClean="0">
                <a:solidFill>
                  <a:srgbClr val="FF0000"/>
                </a:solidFill>
              </a:rPr>
              <a:t>EXCEL</a:t>
            </a:r>
            <a:endParaRPr lang="en-US" b="1" dirty="0">
              <a:solidFill>
                <a:srgbClr val="FF0000"/>
              </a:solidFill>
            </a:endParaRPr>
          </a:p>
        </p:txBody>
      </p:sp>
      <p:pic>
        <p:nvPicPr>
          <p:cNvPr id="4" name="Picture 3"/>
          <p:cNvPicPr>
            <a:picLocks noChangeAspect="1"/>
          </p:cNvPicPr>
          <p:nvPr/>
        </p:nvPicPr>
        <p:blipFill rotWithShape="1">
          <a:blip r:embed="rId2"/>
          <a:srcRect l="10476" t="14127" r="64524" b="17937"/>
          <a:stretch/>
        </p:blipFill>
        <p:spPr>
          <a:xfrm>
            <a:off x="3051809" y="0"/>
            <a:ext cx="8973085" cy="6858000"/>
          </a:xfrm>
          <a:prstGeom prst="rect">
            <a:avLst/>
          </a:prstGeom>
        </p:spPr>
      </p:pic>
    </p:spTree>
    <p:extLst>
      <p:ext uri="{BB962C8B-B14F-4D97-AF65-F5344CB8AC3E}">
        <p14:creationId xmlns:p14="http://schemas.microsoft.com/office/powerpoint/2010/main" val="349397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94675"/>
          </a:xfrm>
        </p:spPr>
        <p:txBody>
          <a:bodyPr>
            <a:normAutofit fontScale="90000"/>
          </a:bodyPr>
          <a:lstStyle/>
          <a:p>
            <a:endParaRPr lang="en-US" dirty="0"/>
          </a:p>
        </p:txBody>
      </p:sp>
      <p:sp>
        <p:nvSpPr>
          <p:cNvPr id="3" name="Content Placeholder 2"/>
          <p:cNvSpPr>
            <a:spLocks noGrp="1"/>
          </p:cNvSpPr>
          <p:nvPr>
            <p:ph idx="1"/>
          </p:nvPr>
        </p:nvSpPr>
        <p:spPr>
          <a:xfrm>
            <a:off x="193622" y="761322"/>
            <a:ext cx="11738547" cy="5789379"/>
          </a:xfrm>
        </p:spPr>
        <p:txBody>
          <a:bodyPr>
            <a:normAutofit fontScale="85000" lnSpcReduction="10000"/>
          </a:bodyPr>
          <a:lstStyle/>
          <a:p>
            <a:r>
              <a:rPr lang="en-US" dirty="0"/>
              <a:t>To illustrate the method of machine learning, I have made-up the following story. </a:t>
            </a:r>
            <a:endParaRPr lang="en-US" dirty="0" smtClean="0"/>
          </a:p>
          <a:p>
            <a:r>
              <a:rPr lang="en-US" dirty="0" smtClean="0"/>
              <a:t>Example </a:t>
            </a:r>
            <a:r>
              <a:rPr lang="en-US" dirty="0"/>
              <a:t>Problem Statement: </a:t>
            </a:r>
            <a:endParaRPr lang="en-US" dirty="0" smtClean="0"/>
          </a:p>
          <a:p>
            <a:r>
              <a:rPr lang="en-US" dirty="0" smtClean="0"/>
              <a:t>Creatures </a:t>
            </a:r>
            <a:r>
              <a:rPr lang="en-US" dirty="0"/>
              <a:t>are being separated into two categories: </a:t>
            </a:r>
            <a:endParaRPr lang="en-US" dirty="0" smtClean="0"/>
          </a:p>
          <a:p>
            <a:pPr lvl="1"/>
            <a:r>
              <a:rPr lang="en-US" dirty="0" smtClean="0"/>
              <a:t>creatures </a:t>
            </a:r>
            <a:r>
              <a:rPr lang="en-US" dirty="0"/>
              <a:t>from the Moon and creatures from Mars. </a:t>
            </a:r>
            <a:endParaRPr lang="en-US" dirty="0" smtClean="0"/>
          </a:p>
          <a:p>
            <a:r>
              <a:rPr lang="en-US" dirty="0" smtClean="0"/>
              <a:t>Sixteen </a:t>
            </a:r>
            <a:r>
              <a:rPr lang="en-US" dirty="0"/>
              <a:t>Thousand </a:t>
            </a:r>
            <a:r>
              <a:rPr lang="en-US" dirty="0" err="1"/>
              <a:t>Moonians</a:t>
            </a:r>
            <a:r>
              <a:rPr lang="en-US" dirty="0"/>
              <a:t> and Martians together landed on Earth at a stadium. </a:t>
            </a:r>
            <a:endParaRPr lang="en-US" dirty="0" smtClean="0"/>
          </a:p>
          <a:p>
            <a:r>
              <a:rPr lang="en-US" dirty="0" smtClean="0"/>
              <a:t>Not </a:t>
            </a:r>
            <a:r>
              <a:rPr lang="en-US" dirty="0"/>
              <a:t>everyone understands their language. </a:t>
            </a:r>
            <a:endParaRPr lang="en-US" dirty="0" smtClean="0"/>
          </a:p>
          <a:p>
            <a:r>
              <a:rPr lang="en-US" dirty="0" smtClean="0"/>
              <a:t>To </a:t>
            </a:r>
            <a:r>
              <a:rPr lang="en-US" dirty="0"/>
              <a:t>easily communicate with them, they have to be separated. </a:t>
            </a:r>
            <a:endParaRPr lang="en-US" dirty="0" smtClean="0"/>
          </a:p>
          <a:p>
            <a:r>
              <a:rPr lang="en-US" dirty="0" smtClean="0"/>
              <a:t>The </a:t>
            </a:r>
            <a:r>
              <a:rPr lang="en-US" dirty="0"/>
              <a:t>people at the stadium gates understand neither language, so they take pictures so that they will be able to understand what creatures they are. </a:t>
            </a:r>
            <a:endParaRPr lang="en-US" dirty="0" smtClean="0"/>
          </a:p>
          <a:p>
            <a:r>
              <a:rPr lang="en-US" dirty="0" smtClean="0"/>
              <a:t>We </a:t>
            </a:r>
            <a:r>
              <a:rPr lang="en-US" dirty="0"/>
              <a:t>have only met six of these creatures in the past: three </a:t>
            </a:r>
            <a:r>
              <a:rPr lang="en-US" dirty="0" err="1"/>
              <a:t>Moonians</a:t>
            </a:r>
            <a:r>
              <a:rPr lang="en-US" dirty="0"/>
              <a:t> and three Martians. </a:t>
            </a:r>
            <a:endParaRPr lang="en-US" dirty="0" smtClean="0"/>
          </a:p>
          <a:p>
            <a:r>
              <a:rPr lang="en-US" dirty="0" smtClean="0"/>
              <a:t>Using </a:t>
            </a:r>
            <a:r>
              <a:rPr lang="en-US" dirty="0"/>
              <a:t>their features, I will create a machine that will be able to create decision boundaries to separate Martians and </a:t>
            </a:r>
            <a:r>
              <a:rPr lang="en-US" dirty="0" err="1"/>
              <a:t>Moonians</a:t>
            </a:r>
            <a:r>
              <a:rPr lang="en-US" dirty="0"/>
              <a:t>. In Figure 6 there are six pictures of these creatures. </a:t>
            </a:r>
            <a:endParaRPr lang="en-US" dirty="0" smtClean="0"/>
          </a:p>
          <a:p>
            <a:r>
              <a:rPr lang="en-US" dirty="0" smtClean="0"/>
              <a:t>Based </a:t>
            </a:r>
            <a:r>
              <a:rPr lang="en-US" dirty="0"/>
              <a:t>on their features I am going to separate them into Martians and </a:t>
            </a:r>
            <a:r>
              <a:rPr lang="en-US" dirty="0" err="1"/>
              <a:t>Moonians</a:t>
            </a:r>
            <a:r>
              <a:rPr lang="en-US" dirty="0"/>
              <a:t>. </a:t>
            </a:r>
            <a:endParaRPr lang="en-US" dirty="0" smtClean="0"/>
          </a:p>
          <a:p>
            <a:r>
              <a:rPr lang="en-US" dirty="0" smtClean="0"/>
              <a:t>I </a:t>
            </a:r>
            <a:r>
              <a:rPr lang="en-US" dirty="0"/>
              <a:t>used a </a:t>
            </a:r>
            <a:r>
              <a:rPr lang="en-US" dirty="0" err="1"/>
              <a:t>Karnaugh</a:t>
            </a:r>
            <a:r>
              <a:rPr lang="en-US" dirty="0"/>
              <a:t> Map (K-map) to find a function so that I would be able to separate Martians from the </a:t>
            </a:r>
            <a:r>
              <a:rPr lang="en-US" dirty="0" err="1"/>
              <a:t>Moonians</a:t>
            </a:r>
            <a:endParaRPr lang="en-US" dirty="0"/>
          </a:p>
        </p:txBody>
      </p:sp>
    </p:spTree>
    <p:extLst>
      <p:ext uri="{BB962C8B-B14F-4D97-AF65-F5344CB8AC3E}">
        <p14:creationId xmlns:p14="http://schemas.microsoft.com/office/powerpoint/2010/main" val="2346698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2619" t="44603" r="62595" b="25682"/>
          <a:stretch/>
        </p:blipFill>
        <p:spPr>
          <a:xfrm>
            <a:off x="0" y="2066116"/>
            <a:ext cx="12192000" cy="4110847"/>
          </a:xfrm>
          <a:prstGeom prst="rect">
            <a:avLst/>
          </a:prstGeom>
        </p:spPr>
      </p:pic>
      <p:sp>
        <p:nvSpPr>
          <p:cNvPr id="5" name="Title 1"/>
          <p:cNvSpPr txBox="1">
            <a:spLocks/>
          </p:cNvSpPr>
          <p:nvPr/>
        </p:nvSpPr>
        <p:spPr>
          <a:xfrm>
            <a:off x="0" y="81346"/>
            <a:ext cx="11876690" cy="1179895"/>
          </a:xfrm>
          <a:prstGeom prst="rect">
            <a:avLst/>
          </a:prstGeom>
          <a:solidFill>
            <a:srgbClr val="FFFF00"/>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smtClean="0">
                <a:solidFill>
                  <a:srgbClr val="FF0000"/>
                </a:solidFill>
                <a:effectLst>
                  <a:outerShdw blurRad="38100" dist="38100" dir="2700000" algn="tl">
                    <a:srgbClr val="000000">
                      <a:alpha val="43137"/>
                    </a:srgbClr>
                  </a:outerShdw>
                </a:effectLst>
              </a:rPr>
              <a:t>Random Forest</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5796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672" t="16953" r="55296" b="24265"/>
          <a:stretch/>
        </p:blipFill>
        <p:spPr>
          <a:xfrm>
            <a:off x="0" y="122495"/>
            <a:ext cx="11828206" cy="6735506"/>
          </a:xfrm>
          <a:prstGeom prst="rect">
            <a:avLst/>
          </a:prstGeom>
        </p:spPr>
      </p:pic>
    </p:spTree>
    <p:extLst>
      <p:ext uri="{BB962C8B-B14F-4D97-AF65-F5344CB8AC3E}">
        <p14:creationId xmlns:p14="http://schemas.microsoft.com/office/powerpoint/2010/main" val="3333326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8898" t="15519" r="53118" b="23405"/>
          <a:stretch/>
        </p:blipFill>
        <p:spPr>
          <a:xfrm>
            <a:off x="294966" y="69725"/>
            <a:ext cx="11058833" cy="6788275"/>
          </a:xfrm>
          <a:prstGeom prst="rect">
            <a:avLst/>
          </a:prstGeom>
        </p:spPr>
      </p:pic>
    </p:spTree>
    <p:extLst>
      <p:ext uri="{BB962C8B-B14F-4D97-AF65-F5344CB8AC3E}">
        <p14:creationId xmlns:p14="http://schemas.microsoft.com/office/powerpoint/2010/main" val="3312987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4048" t="32666" r="63737" b="32794"/>
          <a:stretch/>
        </p:blipFill>
        <p:spPr>
          <a:xfrm>
            <a:off x="-1" y="1614042"/>
            <a:ext cx="11991703" cy="5243959"/>
          </a:xfrm>
          <a:prstGeom prst="rect">
            <a:avLst/>
          </a:prstGeom>
        </p:spPr>
      </p:pic>
    </p:spTree>
    <p:extLst>
      <p:ext uri="{BB962C8B-B14F-4D97-AF65-F5344CB8AC3E}">
        <p14:creationId xmlns:p14="http://schemas.microsoft.com/office/powerpoint/2010/main" val="2204867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8172" t="25268" r="55296" b="14229"/>
          <a:stretch/>
        </p:blipFill>
        <p:spPr>
          <a:xfrm>
            <a:off x="0" y="28823"/>
            <a:ext cx="10648335" cy="6829177"/>
          </a:xfrm>
          <a:prstGeom prst="rect">
            <a:avLst/>
          </a:prstGeom>
        </p:spPr>
      </p:pic>
    </p:spTree>
    <p:extLst>
      <p:ext uri="{BB962C8B-B14F-4D97-AF65-F5344CB8AC3E}">
        <p14:creationId xmlns:p14="http://schemas.microsoft.com/office/powerpoint/2010/main" val="2828021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0582"/>
          </a:xfrm>
          <a:solidFill>
            <a:srgbClr val="FFFF00"/>
          </a:solidFill>
        </p:spPr>
        <p:txBody>
          <a:bodyPr>
            <a:normAutofit/>
          </a:bodyPr>
          <a:lstStyle/>
          <a:p>
            <a:pPr algn="ctr"/>
            <a:r>
              <a:rPr lang="en-US" sz="6000" b="1" dirty="0" smtClean="0">
                <a:solidFill>
                  <a:srgbClr val="FF0000"/>
                </a:solidFill>
                <a:effectLst>
                  <a:outerShdw blurRad="38100" dist="38100" dir="2700000" algn="tl">
                    <a:srgbClr val="000000">
                      <a:alpha val="43137"/>
                    </a:srgbClr>
                  </a:outerShdw>
                </a:effectLst>
              </a:rPr>
              <a:t>What was discussed so far.</a:t>
            </a:r>
            <a:endParaRPr lang="en-US" sz="6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3327" y="1179079"/>
            <a:ext cx="11492346" cy="5387976"/>
          </a:xfrm>
        </p:spPr>
        <p:txBody>
          <a:bodyPr/>
          <a:lstStyle/>
          <a:p>
            <a:r>
              <a:rPr lang="en-US" dirty="0" smtClean="0"/>
              <a:t>We covered so far the following Machine Learning methods:</a:t>
            </a:r>
          </a:p>
          <a:p>
            <a:pPr marL="971550" lvl="1" indent="-514350">
              <a:buFont typeface="+mj-lt"/>
              <a:buAutoNum type="arabicPeriod"/>
            </a:pPr>
            <a:r>
              <a:rPr lang="en-US" dirty="0" smtClean="0"/>
              <a:t>Genetic Algorithm and Genetic Programming.</a:t>
            </a:r>
          </a:p>
          <a:p>
            <a:pPr marL="971550" lvl="1" indent="-514350">
              <a:buFont typeface="+mj-lt"/>
              <a:buAutoNum type="arabicPeriod"/>
            </a:pPr>
            <a:r>
              <a:rPr lang="en-US" dirty="0" smtClean="0"/>
              <a:t>Decision Trees</a:t>
            </a:r>
          </a:p>
          <a:p>
            <a:pPr marL="971550" lvl="1" indent="-514350">
              <a:buFont typeface="+mj-lt"/>
              <a:buAutoNum type="arabicPeriod"/>
            </a:pPr>
            <a:r>
              <a:rPr lang="en-US" dirty="0" smtClean="0"/>
              <a:t>SOP, DNF or Rule Induction</a:t>
            </a:r>
          </a:p>
          <a:p>
            <a:pPr marL="971550" lvl="1" indent="-514350">
              <a:buFont typeface="+mj-lt"/>
              <a:buAutoNum type="arabicPeriod"/>
            </a:pPr>
            <a:r>
              <a:rPr lang="en-US" dirty="0" smtClean="0"/>
              <a:t>Random Forests (briefly).</a:t>
            </a:r>
          </a:p>
          <a:p>
            <a:pPr marL="971550" lvl="1" indent="-514350">
              <a:buFont typeface="+mj-lt"/>
              <a:buAutoNum type="arabicPeriod"/>
            </a:pPr>
            <a:r>
              <a:rPr lang="en-US" dirty="0" smtClean="0"/>
              <a:t>K-NN (nearest neighbor)</a:t>
            </a:r>
          </a:p>
          <a:p>
            <a:pPr marL="971550" lvl="1" indent="-514350">
              <a:buFont typeface="+mj-lt"/>
              <a:buAutoNum type="arabicPeriod"/>
            </a:pPr>
            <a:r>
              <a:rPr lang="en-US" dirty="0"/>
              <a:t>Probabilistic SOP (every method above can be extended to its probabilistic counterpart</a:t>
            </a:r>
            <a:r>
              <a:rPr lang="en-US" dirty="0" smtClean="0"/>
              <a:t>).</a:t>
            </a:r>
          </a:p>
          <a:p>
            <a:pPr marL="971550" lvl="1" indent="-514350">
              <a:buFont typeface="+mj-lt"/>
              <a:buAutoNum type="arabicPeriod"/>
            </a:pPr>
            <a:r>
              <a:rPr lang="en-US" dirty="0" smtClean="0"/>
              <a:t>Methods can be expanded to multi-valued logic and fuzzy logic.</a:t>
            </a:r>
            <a:endParaRPr lang="en-US" dirty="0"/>
          </a:p>
          <a:p>
            <a:pPr marL="971550" lvl="1" indent="-514350">
              <a:buFont typeface="+mj-lt"/>
              <a:buAutoNum type="arabicPeriod"/>
            </a:pPr>
            <a:r>
              <a:rPr lang="en-US" dirty="0" err="1" smtClean="0"/>
              <a:t>Vapnik-Cervonenkis</a:t>
            </a:r>
            <a:r>
              <a:rPr lang="en-US" dirty="0" smtClean="0"/>
              <a:t> versus Occam Razor – many methods can be modified according to </a:t>
            </a:r>
            <a:r>
              <a:rPr lang="en-US" dirty="0" err="1" smtClean="0"/>
              <a:t>Vapnik’s</a:t>
            </a:r>
            <a:r>
              <a:rPr lang="en-US" dirty="0" smtClean="0"/>
              <a:t> principles.</a:t>
            </a:r>
          </a:p>
          <a:p>
            <a:pPr marL="971550" lvl="1" indent="-514350">
              <a:buFont typeface="+mj-lt"/>
              <a:buAutoNum type="arabicPeriod"/>
            </a:pPr>
            <a:r>
              <a:rPr lang="en-US" dirty="0" smtClean="0"/>
              <a:t>Machine Learning methods can be combined one with another. Think how and give examples.</a:t>
            </a:r>
          </a:p>
          <a:p>
            <a:pPr marL="971550" lvl="1"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981277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0582"/>
          </a:xfrm>
          <a:solidFill>
            <a:srgbClr val="FFFF00"/>
          </a:solidFill>
        </p:spPr>
        <p:txBody>
          <a:bodyPr>
            <a:normAutofit/>
          </a:bodyPr>
          <a:lstStyle/>
          <a:p>
            <a:pPr algn="ctr"/>
            <a:r>
              <a:rPr lang="en-US" sz="6000" b="1" dirty="0" smtClean="0">
                <a:solidFill>
                  <a:srgbClr val="FF0000"/>
                </a:solidFill>
                <a:effectLst>
                  <a:outerShdw blurRad="38100" dist="38100" dir="2700000" algn="tl">
                    <a:srgbClr val="000000">
                      <a:alpha val="43137"/>
                    </a:srgbClr>
                  </a:outerShdw>
                </a:effectLst>
              </a:rPr>
              <a:t>Questions and Problems</a:t>
            </a:r>
            <a:endParaRPr lang="en-US" sz="6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3327" y="1179079"/>
            <a:ext cx="11492346" cy="5387976"/>
          </a:xfrm>
        </p:spPr>
        <p:txBody>
          <a:bodyPr>
            <a:normAutofit fontScale="77500" lnSpcReduction="20000"/>
          </a:bodyPr>
          <a:lstStyle/>
          <a:p>
            <a:pPr marL="514350" indent="-514350">
              <a:buFont typeface="+mj-lt"/>
              <a:buAutoNum type="arabicPeriod"/>
            </a:pPr>
            <a:r>
              <a:rPr lang="en-US" dirty="0" smtClean="0"/>
              <a:t>How to visualize space of all possible examples?</a:t>
            </a:r>
          </a:p>
          <a:p>
            <a:pPr marL="514350" indent="-514350">
              <a:buFont typeface="+mj-lt"/>
              <a:buAutoNum type="arabicPeriod"/>
            </a:pPr>
            <a:r>
              <a:rPr lang="en-US" dirty="0" err="1" smtClean="0"/>
              <a:t>Karnaugh</a:t>
            </a:r>
            <a:r>
              <a:rPr lang="en-US" dirty="0" smtClean="0"/>
              <a:t> Maps, Marquand Charts and Euclidean Spaces. Compare them, how useful they are?</a:t>
            </a:r>
          </a:p>
          <a:p>
            <a:pPr marL="514350" indent="-514350">
              <a:buFont typeface="+mj-lt"/>
              <a:buAutoNum type="arabicPeriod"/>
            </a:pPr>
            <a:r>
              <a:rPr lang="en-US" dirty="0" smtClean="0"/>
              <a:t>What is the role of visualization in Machine Learning, give examples.</a:t>
            </a:r>
          </a:p>
          <a:p>
            <a:pPr marL="514350" indent="-514350">
              <a:buFont typeface="+mj-lt"/>
              <a:buAutoNum type="arabicPeriod"/>
            </a:pPr>
            <a:r>
              <a:rPr lang="en-US" dirty="0" smtClean="0"/>
              <a:t> Decision rules extraction based on Hamming Distance or other neighborhood measures.</a:t>
            </a:r>
          </a:p>
          <a:p>
            <a:pPr marL="514350" indent="-514350">
              <a:buFont typeface="+mj-lt"/>
              <a:buAutoNum type="arabicPeriod"/>
            </a:pPr>
            <a:r>
              <a:rPr lang="en-US" dirty="0" smtClean="0"/>
              <a:t>Give example of conflict between Occam  Razor and </a:t>
            </a:r>
            <a:r>
              <a:rPr lang="en-US" dirty="0" err="1" smtClean="0"/>
              <a:t>Vapnik’s</a:t>
            </a:r>
            <a:r>
              <a:rPr lang="en-US" dirty="0" smtClean="0"/>
              <a:t> Theory.</a:t>
            </a:r>
          </a:p>
          <a:p>
            <a:pPr marL="514350" indent="-514350">
              <a:buFont typeface="+mj-lt"/>
              <a:buAutoNum type="arabicPeriod"/>
            </a:pPr>
            <a:r>
              <a:rPr lang="en-US" dirty="0" smtClean="0"/>
              <a:t>Orange tool, what to do with it?</a:t>
            </a:r>
          </a:p>
          <a:p>
            <a:pPr marL="514350" indent="-514350">
              <a:buFont typeface="+mj-lt"/>
              <a:buAutoNum type="arabicPeriod"/>
            </a:pPr>
            <a:r>
              <a:rPr lang="en-US" dirty="0" smtClean="0"/>
              <a:t>Probabilistic SOP versus Occam versus </a:t>
            </a:r>
            <a:r>
              <a:rPr lang="en-US" dirty="0" err="1" smtClean="0"/>
              <a:t>Vapnik</a:t>
            </a:r>
            <a:r>
              <a:rPr lang="en-US" dirty="0" smtClean="0"/>
              <a:t>.</a:t>
            </a:r>
          </a:p>
          <a:p>
            <a:pPr marL="514350" indent="-514350">
              <a:buFont typeface="+mj-lt"/>
              <a:buAutoNum type="arabicPeriod"/>
            </a:pPr>
            <a:r>
              <a:rPr lang="en-US" dirty="0" smtClean="0"/>
              <a:t>Hamming Distance, versus Occam versus </a:t>
            </a:r>
            <a:r>
              <a:rPr lang="en-US" dirty="0" err="1" smtClean="0"/>
              <a:t>Vapnik</a:t>
            </a:r>
            <a:r>
              <a:rPr lang="en-US" dirty="0" smtClean="0"/>
              <a:t>.</a:t>
            </a:r>
          </a:p>
          <a:p>
            <a:pPr marL="514350" indent="-514350">
              <a:buFont typeface="+mj-lt"/>
              <a:buAutoNum type="arabicPeriod"/>
            </a:pPr>
            <a:r>
              <a:rPr lang="en-US" dirty="0" smtClean="0"/>
              <a:t>Support Vector Machines versus </a:t>
            </a:r>
            <a:r>
              <a:rPr lang="en-US" dirty="0" err="1" smtClean="0"/>
              <a:t>Vapnik</a:t>
            </a:r>
            <a:r>
              <a:rPr lang="en-US" dirty="0" smtClean="0"/>
              <a:t>.</a:t>
            </a:r>
          </a:p>
          <a:p>
            <a:pPr marL="514350" indent="-514350">
              <a:buFont typeface="+mj-lt"/>
              <a:buAutoNum type="arabicPeriod"/>
            </a:pPr>
            <a:r>
              <a:rPr lang="en-US" dirty="0" smtClean="0"/>
              <a:t>Explain k-NN.</a:t>
            </a:r>
          </a:p>
          <a:p>
            <a:pPr marL="514350" indent="-514350">
              <a:buFont typeface="+mj-lt"/>
              <a:buAutoNum type="arabicPeriod"/>
            </a:pPr>
            <a:r>
              <a:rPr lang="en-US" dirty="0" smtClean="0"/>
              <a:t>How the k-NN method be generalized? Give examples.</a:t>
            </a:r>
          </a:p>
          <a:p>
            <a:pPr marL="514350" indent="-514350">
              <a:buFont typeface="+mj-lt"/>
              <a:buAutoNum type="arabicPeriod"/>
            </a:pPr>
            <a:r>
              <a:rPr lang="en-US" dirty="0" smtClean="0"/>
              <a:t>Classification Accuracy and Confusion Matrix. Give your own examples.</a:t>
            </a:r>
          </a:p>
          <a:p>
            <a:pPr marL="514350" indent="-514350">
              <a:buFont typeface="+mj-lt"/>
              <a:buAutoNum type="arabicPeriod"/>
            </a:pPr>
            <a:r>
              <a:rPr lang="en-US" dirty="0" smtClean="0"/>
              <a:t>Decision Trees and Random Forests versus </a:t>
            </a:r>
            <a:r>
              <a:rPr lang="en-US" dirty="0" err="1" smtClean="0"/>
              <a:t>Vapnik’s</a:t>
            </a:r>
            <a:r>
              <a:rPr lang="en-US" dirty="0" smtClean="0"/>
              <a:t> Theory. Give your ideas.</a:t>
            </a:r>
            <a:endParaRPr lang="en-US" dirty="0"/>
          </a:p>
        </p:txBody>
      </p:sp>
    </p:spTree>
    <p:extLst>
      <p:ext uri="{BB962C8B-B14F-4D97-AF65-F5344CB8AC3E}">
        <p14:creationId xmlns:p14="http://schemas.microsoft.com/office/powerpoint/2010/main" val="253872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8909" y="3030538"/>
            <a:ext cx="3971059" cy="3651616"/>
          </a:xfrm>
          <a:solidFill>
            <a:schemeClr val="accent1">
              <a:lumMod val="20000"/>
              <a:lumOff val="80000"/>
            </a:schemeClr>
          </a:solidFill>
        </p:spPr>
        <p:txBody>
          <a:bodyPr>
            <a:normAutofit/>
          </a:bodyPr>
          <a:lstStyle/>
          <a:p>
            <a:pPr marL="457200" indent="-457200" algn="l">
              <a:buFont typeface="+mj-lt"/>
              <a:buAutoNum type="arabicPeriod"/>
            </a:pPr>
            <a:r>
              <a:rPr lang="en-US" sz="1600" dirty="0" smtClean="0"/>
              <a:t>You have to understand the relation between logic circuits and Machine Learning</a:t>
            </a:r>
          </a:p>
          <a:p>
            <a:pPr marL="457200" indent="-457200" algn="l">
              <a:buFont typeface="+mj-lt"/>
              <a:buAutoNum type="arabicPeriod"/>
            </a:pPr>
            <a:r>
              <a:rPr lang="en-US" sz="1600" dirty="0" smtClean="0"/>
              <a:t>You have to understand generalization from 2-valued logic to n-valued logic.</a:t>
            </a:r>
          </a:p>
          <a:p>
            <a:pPr marL="457200" indent="-457200" algn="l">
              <a:buFont typeface="+mj-lt"/>
              <a:buAutoNum type="arabicPeriod"/>
            </a:pPr>
            <a:r>
              <a:rPr lang="en-US" sz="1600" dirty="0" smtClean="0"/>
              <a:t>You have to appreciate the general format for Machine Learning with Supervisor and its uses.</a:t>
            </a:r>
          </a:p>
          <a:p>
            <a:pPr marL="457200" indent="-457200" algn="l">
              <a:buFont typeface="+mj-lt"/>
              <a:buAutoNum type="arabicPeriod"/>
            </a:pPr>
            <a:r>
              <a:rPr lang="en-US" sz="1600" dirty="0" smtClean="0"/>
              <a:t>You have to learn how to formulate problems for Supervised Machine Learning.</a:t>
            </a:r>
          </a:p>
          <a:p>
            <a:pPr marL="457200" indent="-457200" algn="l">
              <a:buFont typeface="+mj-lt"/>
              <a:buAutoNum type="arabicPeriod"/>
            </a:pPr>
            <a:r>
              <a:rPr lang="en-US" sz="1600" dirty="0" smtClean="0"/>
              <a:t>Learn how to use easy tools such as Orange.</a:t>
            </a:r>
          </a:p>
          <a:p>
            <a:pPr marL="457200" indent="-457200" algn="l">
              <a:buFont typeface="+mj-lt"/>
              <a:buAutoNum type="arabicPeriod"/>
            </a:pPr>
            <a:endParaRPr lang="en-US" sz="1600" dirty="0"/>
          </a:p>
        </p:txBody>
      </p:sp>
      <p:pic>
        <p:nvPicPr>
          <p:cNvPr id="4" name="Picture 3"/>
          <p:cNvPicPr>
            <a:picLocks noChangeAspect="1"/>
          </p:cNvPicPr>
          <p:nvPr/>
        </p:nvPicPr>
        <p:blipFill rotWithShape="1">
          <a:blip r:embed="rId2"/>
          <a:srcRect l="15038" t="13597" r="65417" b="28385"/>
          <a:stretch/>
        </p:blipFill>
        <p:spPr>
          <a:xfrm>
            <a:off x="3977320" y="0"/>
            <a:ext cx="8214681" cy="6858001"/>
          </a:xfrm>
          <a:prstGeom prst="rect">
            <a:avLst/>
          </a:prstGeom>
        </p:spPr>
      </p:pic>
      <p:sp>
        <p:nvSpPr>
          <p:cNvPr id="2" name="Title 1"/>
          <p:cNvSpPr>
            <a:spLocks noGrp="1"/>
          </p:cNvSpPr>
          <p:nvPr>
            <p:ph type="ctrTitle"/>
          </p:nvPr>
        </p:nvSpPr>
        <p:spPr>
          <a:xfrm>
            <a:off x="0" y="0"/>
            <a:ext cx="6000750" cy="2857500"/>
          </a:xfrm>
          <a:solidFill>
            <a:srgbClr val="FFFF00"/>
          </a:solidFill>
        </p:spPr>
        <p:txBody>
          <a:bodyPr>
            <a:noAutofit/>
          </a:bodyPr>
          <a:lstStyle/>
          <a:p>
            <a:r>
              <a:rPr lang="en-US" b="1" dirty="0" smtClean="0">
                <a:solidFill>
                  <a:srgbClr val="FF0000"/>
                </a:solidFill>
                <a:effectLst>
                  <a:outerShdw blurRad="38100" dist="38100" dir="2700000" algn="tl">
                    <a:srgbClr val="000000">
                      <a:alpha val="43137"/>
                    </a:srgbClr>
                  </a:outerShdw>
                </a:effectLst>
              </a:rPr>
              <a:t>Principle of Most Methods for Machine Learning</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4676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369" y="877808"/>
            <a:ext cx="3865685" cy="634268"/>
          </a:xfrm>
          <a:solidFill>
            <a:schemeClr val="bg2"/>
          </a:solidFill>
        </p:spPr>
        <p:txBody>
          <a:bodyPr>
            <a:noAutofit/>
          </a:bodyPr>
          <a:lstStyle/>
          <a:p>
            <a:r>
              <a:rPr lang="en-US" sz="2400" dirty="0" smtClean="0"/>
              <a:t>Traditional  Machine Learning</a:t>
            </a:r>
            <a:endParaRPr lang="en-US" sz="2400" dirty="0"/>
          </a:p>
        </p:txBody>
      </p:sp>
      <p:sp>
        <p:nvSpPr>
          <p:cNvPr id="3" name="Content Placeholder 2"/>
          <p:cNvSpPr>
            <a:spLocks noGrp="1"/>
          </p:cNvSpPr>
          <p:nvPr>
            <p:ph idx="1"/>
          </p:nvPr>
        </p:nvSpPr>
        <p:spPr>
          <a:xfrm>
            <a:off x="908539" y="1596150"/>
            <a:ext cx="3795346" cy="1893521"/>
          </a:xfrm>
          <a:noFill/>
          <a:ln w="38100">
            <a:solidFill>
              <a:srgbClr val="FF0000"/>
            </a:solidFill>
          </a:ln>
        </p:spPr>
        <p:txBody>
          <a:bodyPr/>
          <a:lstStyle/>
          <a:p>
            <a:r>
              <a:rPr lang="en-US" dirty="0" smtClean="0"/>
              <a:t>Apply Occam Razor Principle</a:t>
            </a:r>
          </a:p>
          <a:p>
            <a:r>
              <a:rPr lang="en-US" dirty="0" smtClean="0"/>
              <a:t>Simple is better if explains the same</a:t>
            </a:r>
            <a:endParaRPr lang="en-US" dirty="0"/>
          </a:p>
        </p:txBody>
      </p:sp>
      <p:sp>
        <p:nvSpPr>
          <p:cNvPr id="4" name="Title 1"/>
          <p:cNvSpPr txBox="1">
            <a:spLocks/>
          </p:cNvSpPr>
          <p:nvPr/>
        </p:nvSpPr>
        <p:spPr>
          <a:xfrm>
            <a:off x="6753114" y="492659"/>
            <a:ext cx="4214446" cy="634268"/>
          </a:xfrm>
          <a:prstGeom prst="rect">
            <a:avLst/>
          </a:prstGeom>
          <a:solidFill>
            <a:schemeClr val="bg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t>Modern  Machine Learning</a:t>
            </a:r>
            <a:endParaRPr lang="en-US" sz="2400" dirty="0"/>
          </a:p>
        </p:txBody>
      </p:sp>
      <p:sp>
        <p:nvSpPr>
          <p:cNvPr id="5" name="Content Placeholder 2"/>
          <p:cNvSpPr txBox="1">
            <a:spLocks/>
          </p:cNvSpPr>
          <p:nvPr/>
        </p:nvSpPr>
        <p:spPr>
          <a:xfrm>
            <a:off x="6888773" y="1194942"/>
            <a:ext cx="3795346" cy="2174876"/>
          </a:xfrm>
          <a:prstGeom prst="rect">
            <a:avLst/>
          </a:prstGeom>
          <a:noFill/>
          <a:ln w="38100">
            <a:solidFill>
              <a:srgbClr val="FF000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Predict where the unknown zeros and ones are located</a:t>
            </a:r>
          </a:p>
          <a:p>
            <a:endParaRPr lang="en-US" dirty="0"/>
          </a:p>
          <a:p>
            <a:r>
              <a:rPr lang="en-US" dirty="0" smtClean="0"/>
              <a:t>Learn for this prediction</a:t>
            </a:r>
          </a:p>
        </p:txBody>
      </p:sp>
      <p:sp>
        <p:nvSpPr>
          <p:cNvPr id="6" name="TextBox 5"/>
          <p:cNvSpPr txBox="1"/>
          <p:nvPr/>
        </p:nvSpPr>
        <p:spPr>
          <a:xfrm>
            <a:off x="3121714" y="4977655"/>
            <a:ext cx="6101861" cy="1754326"/>
          </a:xfrm>
          <a:prstGeom prst="rect">
            <a:avLst/>
          </a:prstGeom>
          <a:solidFill>
            <a:srgbClr val="FFFF00"/>
          </a:solidFill>
          <a:ln>
            <a:solidFill>
              <a:srgbClr val="FF0000"/>
            </a:solidFill>
          </a:ln>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rPr>
              <a:t>Learn for the best prediction of zeros and ones</a:t>
            </a:r>
          </a:p>
          <a:p>
            <a:pPr algn="ctr"/>
            <a:r>
              <a:rPr lang="en-US" sz="3600" b="1" dirty="0" smtClean="0">
                <a:solidFill>
                  <a:srgbClr val="FF0000"/>
                </a:solidFill>
                <a:effectLst>
                  <a:outerShdw blurRad="38100" dist="38100" dir="2700000" algn="tl">
                    <a:srgbClr val="000000">
                      <a:alpha val="43137"/>
                    </a:srgbClr>
                  </a:outerShdw>
                </a:effectLst>
              </a:rPr>
              <a:t>But still use the Occam Razor</a:t>
            </a:r>
            <a:endParaRPr lang="en-US" sz="3600" b="1" dirty="0">
              <a:solidFill>
                <a:srgbClr val="FF0000"/>
              </a:solidFill>
              <a:effectLst>
                <a:outerShdw blurRad="38100" dist="38100" dir="2700000" algn="tl">
                  <a:srgbClr val="000000">
                    <a:alpha val="43137"/>
                  </a:srgbClr>
                </a:outerShdw>
              </a:effectLst>
            </a:endParaRPr>
          </a:p>
        </p:txBody>
      </p:sp>
      <p:sp>
        <p:nvSpPr>
          <p:cNvPr id="7" name="Right Arrow 6"/>
          <p:cNvSpPr/>
          <p:nvPr/>
        </p:nvSpPr>
        <p:spPr>
          <a:xfrm rot="2296940">
            <a:off x="3056761" y="4027076"/>
            <a:ext cx="2223577" cy="293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276240">
            <a:off x="7511937" y="4027075"/>
            <a:ext cx="2143542" cy="293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0"/>
            <a:ext cx="6225309" cy="646331"/>
          </a:xfrm>
          <a:prstGeom prst="rect">
            <a:avLst/>
          </a:prstGeom>
          <a:solidFill>
            <a:schemeClr val="accent1">
              <a:lumMod val="20000"/>
              <a:lumOff val="80000"/>
            </a:schemeClr>
          </a:solidFill>
        </p:spPr>
        <p:txBody>
          <a:bodyPr wrap="square" rtlCol="0">
            <a:spAutoFit/>
          </a:bodyPr>
          <a:lstStyle/>
          <a:p>
            <a:r>
              <a:rPr lang="en-US" b="1" dirty="0" smtClean="0">
                <a:effectLst>
                  <a:outerShdw blurRad="38100" dist="38100" dir="2700000" algn="tl">
                    <a:srgbClr val="000000">
                      <a:alpha val="43137"/>
                    </a:srgbClr>
                  </a:outerShdw>
                </a:effectLst>
              </a:rPr>
              <a:t>Our goal is to combine ideas from traditional machine learning and modern machine learning to create superior classifiers!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125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2651125"/>
            <a:ext cx="10885714" cy="3292475"/>
          </a:xfrm>
          <a:solidFill>
            <a:srgbClr val="FFFF00"/>
          </a:solidFill>
        </p:spPr>
        <p:txBody>
          <a:bodyPr>
            <a:noAutofit/>
          </a:bodyPr>
          <a:lstStyle/>
          <a:p>
            <a:pPr algn="ctr"/>
            <a:r>
              <a:rPr lang="en-US" sz="11500" b="1" smtClean="0">
                <a:solidFill>
                  <a:srgbClr val="FF0000"/>
                </a:solidFill>
                <a:effectLst>
                  <a:outerShdw blurRad="38100" dist="38100" dir="2700000" algn="tl">
                    <a:srgbClr val="000000">
                      <a:alpha val="43137"/>
                    </a:srgbClr>
                  </a:outerShdw>
                </a:effectLst>
              </a:rPr>
              <a:t>Visualization</a:t>
            </a:r>
            <a:endParaRPr lang="en-US" sz="115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87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594" t="26479" r="77349" b="46429"/>
          <a:stretch/>
        </p:blipFill>
        <p:spPr>
          <a:xfrm>
            <a:off x="838200" y="1142999"/>
            <a:ext cx="2426677" cy="2620108"/>
          </a:xfrm>
          <a:prstGeom prst="rect">
            <a:avLst/>
          </a:prstGeom>
        </p:spPr>
      </p:pic>
      <p:cxnSp>
        <p:nvCxnSpPr>
          <p:cNvPr id="6" name="Straight Arrow Connector 5"/>
          <p:cNvCxnSpPr/>
          <p:nvPr/>
        </p:nvCxnSpPr>
        <p:spPr>
          <a:xfrm flipH="1">
            <a:off x="2848708" y="2602523"/>
            <a:ext cx="879230" cy="19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27938" y="2417857"/>
            <a:ext cx="2127738" cy="369332"/>
          </a:xfrm>
          <a:prstGeom prst="rect">
            <a:avLst/>
          </a:prstGeom>
          <a:noFill/>
        </p:spPr>
        <p:txBody>
          <a:bodyPr wrap="square" rtlCol="0">
            <a:spAutoFit/>
          </a:bodyPr>
          <a:lstStyle/>
          <a:p>
            <a:r>
              <a:rPr lang="en-US" dirty="0" smtClean="0"/>
              <a:t>beautiful</a:t>
            </a:r>
            <a:endParaRPr lang="en-US" dirty="0"/>
          </a:p>
        </p:txBody>
      </p:sp>
      <p:cxnSp>
        <p:nvCxnSpPr>
          <p:cNvPr id="9" name="Straight Arrow Connector 8"/>
          <p:cNvCxnSpPr/>
          <p:nvPr/>
        </p:nvCxnSpPr>
        <p:spPr>
          <a:xfrm flipH="1">
            <a:off x="1899138" y="931985"/>
            <a:ext cx="369277" cy="692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8415" y="570393"/>
            <a:ext cx="1406769" cy="369332"/>
          </a:xfrm>
          <a:prstGeom prst="rect">
            <a:avLst/>
          </a:prstGeom>
          <a:noFill/>
        </p:spPr>
        <p:txBody>
          <a:bodyPr wrap="square" rtlCol="0">
            <a:spAutoFit/>
          </a:bodyPr>
          <a:lstStyle/>
          <a:p>
            <a:r>
              <a:rPr lang="en-US" dirty="0" smtClean="0"/>
              <a:t>ugly</a:t>
            </a:r>
            <a:endParaRPr lang="en-US" dirty="0"/>
          </a:p>
        </p:txBody>
      </p:sp>
      <p:cxnSp>
        <p:nvCxnSpPr>
          <p:cNvPr id="17" name="Straight Connector 16"/>
          <p:cNvCxnSpPr/>
          <p:nvPr/>
        </p:nvCxnSpPr>
        <p:spPr>
          <a:xfrm>
            <a:off x="6611815" y="4501662"/>
            <a:ext cx="3815862" cy="35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29400" y="2795954"/>
            <a:ext cx="2848708" cy="1705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611815" y="931985"/>
            <a:ext cx="0" cy="3604846"/>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420708" y="4501662"/>
            <a:ext cx="5275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11658" y="4530967"/>
            <a:ext cx="5275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079527" y="4560272"/>
            <a:ext cx="5275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280031" y="4589580"/>
            <a:ext cx="422031" cy="369332"/>
          </a:xfrm>
          <a:prstGeom prst="rect">
            <a:avLst/>
          </a:prstGeom>
          <a:noFill/>
        </p:spPr>
        <p:txBody>
          <a:bodyPr wrap="square" rtlCol="0">
            <a:spAutoFit/>
          </a:bodyPr>
          <a:lstStyle/>
          <a:p>
            <a:r>
              <a:rPr lang="en-US" dirty="0" smtClean="0"/>
              <a:t>1</a:t>
            </a:r>
            <a:endParaRPr lang="en-US" dirty="0"/>
          </a:p>
        </p:txBody>
      </p:sp>
      <p:sp>
        <p:nvSpPr>
          <p:cNvPr id="33" name="TextBox 32"/>
          <p:cNvSpPr txBox="1"/>
          <p:nvPr/>
        </p:nvSpPr>
        <p:spPr>
          <a:xfrm>
            <a:off x="8311658" y="4589580"/>
            <a:ext cx="375142" cy="369332"/>
          </a:xfrm>
          <a:prstGeom prst="rect">
            <a:avLst/>
          </a:prstGeom>
          <a:noFill/>
        </p:spPr>
        <p:txBody>
          <a:bodyPr wrap="square" rtlCol="0">
            <a:spAutoFit/>
          </a:bodyPr>
          <a:lstStyle/>
          <a:p>
            <a:r>
              <a:rPr lang="en-US" dirty="0" smtClean="0"/>
              <a:t>2</a:t>
            </a:r>
            <a:endParaRPr lang="en-US" dirty="0"/>
          </a:p>
        </p:txBody>
      </p:sp>
      <p:sp>
        <p:nvSpPr>
          <p:cNvPr id="35" name="TextBox 34"/>
          <p:cNvSpPr txBox="1"/>
          <p:nvPr/>
        </p:nvSpPr>
        <p:spPr>
          <a:xfrm>
            <a:off x="6984324" y="3749643"/>
            <a:ext cx="571201" cy="369332"/>
          </a:xfrm>
          <a:prstGeom prst="rect">
            <a:avLst/>
          </a:prstGeom>
          <a:noFill/>
        </p:spPr>
        <p:txBody>
          <a:bodyPr wrap="square" rtlCol="0">
            <a:spAutoFit/>
          </a:bodyPr>
          <a:lstStyle/>
          <a:p>
            <a:r>
              <a:rPr lang="en-US" dirty="0" smtClean="0"/>
              <a:t>1</a:t>
            </a:r>
            <a:endParaRPr lang="en-US" dirty="0"/>
          </a:p>
        </p:txBody>
      </p:sp>
      <p:sp>
        <p:nvSpPr>
          <p:cNvPr id="36" name="TextBox 35"/>
          <p:cNvSpPr txBox="1"/>
          <p:nvPr/>
        </p:nvSpPr>
        <p:spPr>
          <a:xfrm>
            <a:off x="7702062" y="3369691"/>
            <a:ext cx="375142" cy="369332"/>
          </a:xfrm>
          <a:prstGeom prst="rect">
            <a:avLst/>
          </a:prstGeom>
          <a:noFill/>
        </p:spPr>
        <p:txBody>
          <a:bodyPr wrap="square" rtlCol="0">
            <a:spAutoFit/>
          </a:bodyPr>
          <a:lstStyle/>
          <a:p>
            <a:r>
              <a:rPr lang="en-US" dirty="0" smtClean="0"/>
              <a:t>2</a:t>
            </a:r>
            <a:endParaRPr lang="en-US" dirty="0"/>
          </a:p>
        </p:txBody>
      </p:sp>
      <p:sp>
        <p:nvSpPr>
          <p:cNvPr id="37" name="TextBox 36"/>
          <p:cNvSpPr txBox="1"/>
          <p:nvPr/>
        </p:nvSpPr>
        <p:spPr>
          <a:xfrm>
            <a:off x="8563053" y="3245110"/>
            <a:ext cx="398581" cy="369332"/>
          </a:xfrm>
          <a:prstGeom prst="rect">
            <a:avLst/>
          </a:prstGeom>
          <a:noFill/>
        </p:spPr>
        <p:txBody>
          <a:bodyPr wrap="square" rtlCol="0">
            <a:spAutoFit/>
          </a:bodyPr>
          <a:lstStyle/>
          <a:p>
            <a:r>
              <a:rPr lang="en-US" dirty="0" smtClean="0"/>
              <a:t>3</a:t>
            </a:r>
            <a:endParaRPr lang="en-US" dirty="0"/>
          </a:p>
        </p:txBody>
      </p:sp>
      <p:sp>
        <p:nvSpPr>
          <p:cNvPr id="38" name="TextBox 37"/>
          <p:cNvSpPr txBox="1"/>
          <p:nvPr/>
        </p:nvSpPr>
        <p:spPr>
          <a:xfrm>
            <a:off x="6374423" y="3578441"/>
            <a:ext cx="422031" cy="369332"/>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6254258" y="2831036"/>
            <a:ext cx="375142" cy="369332"/>
          </a:xfrm>
          <a:prstGeom prst="rect">
            <a:avLst/>
          </a:prstGeom>
          <a:noFill/>
        </p:spPr>
        <p:txBody>
          <a:bodyPr wrap="square" rtlCol="0">
            <a:spAutoFit/>
          </a:bodyPr>
          <a:lstStyle/>
          <a:p>
            <a:r>
              <a:rPr lang="en-US" dirty="0" smtClean="0"/>
              <a:t>2</a:t>
            </a:r>
            <a:endParaRPr lang="en-US" dirty="0"/>
          </a:p>
        </p:txBody>
      </p:sp>
      <p:sp>
        <p:nvSpPr>
          <p:cNvPr id="41" name="TextBox 40"/>
          <p:cNvSpPr txBox="1"/>
          <p:nvPr/>
        </p:nvSpPr>
        <p:spPr>
          <a:xfrm>
            <a:off x="6265989" y="2171589"/>
            <a:ext cx="398581" cy="369332"/>
          </a:xfrm>
          <a:prstGeom prst="rect">
            <a:avLst/>
          </a:prstGeom>
          <a:noFill/>
        </p:spPr>
        <p:txBody>
          <a:bodyPr wrap="square" rtlCol="0">
            <a:spAutoFit/>
          </a:bodyPr>
          <a:lstStyle/>
          <a:p>
            <a:r>
              <a:rPr lang="en-US" dirty="0" smtClean="0"/>
              <a:t>3</a:t>
            </a:r>
            <a:endParaRPr lang="en-US" dirty="0"/>
          </a:p>
        </p:txBody>
      </p:sp>
      <p:sp>
        <p:nvSpPr>
          <p:cNvPr id="42" name="TextBox 41"/>
          <p:cNvSpPr txBox="1"/>
          <p:nvPr/>
        </p:nvSpPr>
        <p:spPr>
          <a:xfrm>
            <a:off x="8932990" y="4629432"/>
            <a:ext cx="398581" cy="369332"/>
          </a:xfrm>
          <a:prstGeom prst="rect">
            <a:avLst/>
          </a:prstGeom>
          <a:noFill/>
        </p:spPr>
        <p:txBody>
          <a:bodyPr wrap="square" rtlCol="0">
            <a:spAutoFit/>
          </a:bodyPr>
          <a:lstStyle/>
          <a:p>
            <a:r>
              <a:rPr lang="en-US" dirty="0" smtClean="0"/>
              <a:t>3</a:t>
            </a:r>
            <a:endParaRPr lang="en-US" dirty="0"/>
          </a:p>
        </p:txBody>
      </p:sp>
      <p:cxnSp>
        <p:nvCxnSpPr>
          <p:cNvPr id="44" name="Straight Connector 43"/>
          <p:cNvCxnSpPr>
            <a:stCxn id="41" idx="3"/>
          </p:cNvCxnSpPr>
          <p:nvPr/>
        </p:nvCxnSpPr>
        <p:spPr>
          <a:xfrm>
            <a:off x="6664570" y="2356255"/>
            <a:ext cx="3763107" cy="6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611815" y="3035523"/>
            <a:ext cx="3763107" cy="6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664569" y="3749724"/>
            <a:ext cx="3763107" cy="61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7" idx="7"/>
          </p:cNvCxnSpPr>
          <p:nvPr/>
        </p:nvCxnSpPr>
        <p:spPr>
          <a:xfrm flipH="1" flipV="1">
            <a:off x="7447085" y="1637519"/>
            <a:ext cx="18651" cy="2870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8338035" y="1630905"/>
            <a:ext cx="18651" cy="2870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9070201" y="1660129"/>
            <a:ext cx="18651" cy="2870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0199076" y="4553826"/>
            <a:ext cx="6940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585438" y="570393"/>
            <a:ext cx="0" cy="5726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493351" y="4490932"/>
            <a:ext cx="743218"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sp>
        <p:nvSpPr>
          <p:cNvPr id="58" name="TextBox 57"/>
          <p:cNvSpPr txBox="1"/>
          <p:nvPr/>
        </p:nvSpPr>
        <p:spPr>
          <a:xfrm>
            <a:off x="6002814" y="388042"/>
            <a:ext cx="743218" cy="646331"/>
          </a:xfrm>
          <a:prstGeom prst="rect">
            <a:avLst/>
          </a:prstGeom>
          <a:noFill/>
        </p:spPr>
        <p:txBody>
          <a:bodyPr wrap="square" rtlCol="0">
            <a:spAutoFit/>
          </a:bodyPr>
          <a:lstStyle/>
          <a:p>
            <a:r>
              <a:rPr lang="en-US" sz="3600" dirty="0" smtClean="0">
                <a:solidFill>
                  <a:srgbClr val="FF0000"/>
                </a:solidFill>
              </a:rPr>
              <a:t>b</a:t>
            </a:r>
            <a:endParaRPr lang="en-US" sz="3600" dirty="0">
              <a:solidFill>
                <a:srgbClr val="FF0000"/>
              </a:solidFill>
            </a:endParaRPr>
          </a:p>
        </p:txBody>
      </p:sp>
      <p:cxnSp>
        <p:nvCxnSpPr>
          <p:cNvPr id="60" name="Straight Arrow Connector 59"/>
          <p:cNvCxnSpPr/>
          <p:nvPr/>
        </p:nvCxnSpPr>
        <p:spPr>
          <a:xfrm flipV="1">
            <a:off x="9478108" y="2540921"/>
            <a:ext cx="492369" cy="2901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059931" y="2336443"/>
            <a:ext cx="743218" cy="646331"/>
          </a:xfrm>
          <a:prstGeom prst="rect">
            <a:avLst/>
          </a:prstGeom>
          <a:noFill/>
        </p:spPr>
        <p:txBody>
          <a:bodyPr wrap="square" rtlCol="0">
            <a:spAutoFit/>
          </a:bodyPr>
          <a:lstStyle/>
          <a:p>
            <a:r>
              <a:rPr lang="en-US" sz="3600" dirty="0" smtClean="0">
                <a:solidFill>
                  <a:srgbClr val="FF0000"/>
                </a:solidFill>
              </a:rPr>
              <a:t>c</a:t>
            </a:r>
            <a:endParaRPr lang="en-US" sz="3600" dirty="0">
              <a:solidFill>
                <a:srgbClr val="FF0000"/>
              </a:solidFill>
            </a:endParaRPr>
          </a:p>
        </p:txBody>
      </p:sp>
      <p:sp>
        <p:nvSpPr>
          <p:cNvPr id="62" name="Rounded Rectangle 61"/>
          <p:cNvSpPr/>
          <p:nvPr/>
        </p:nvSpPr>
        <p:spPr>
          <a:xfrm>
            <a:off x="6453554" y="4336924"/>
            <a:ext cx="342900" cy="437322"/>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rPr>
              <a:t>0</a:t>
            </a:r>
            <a:endParaRPr lang="en-US" sz="2400" b="1" dirty="0">
              <a:solidFill>
                <a:srgbClr val="FF0000"/>
              </a:solidFill>
              <a:effectLst>
                <a:outerShdw blurRad="38100" dist="38100" dir="2700000" algn="tl">
                  <a:srgbClr val="000000">
                    <a:alpha val="43137"/>
                  </a:srgbClr>
                </a:outerShdw>
              </a:effectLst>
            </a:endParaRPr>
          </a:p>
        </p:txBody>
      </p:sp>
      <p:cxnSp>
        <p:nvCxnSpPr>
          <p:cNvPr id="63" name="Straight Connector 62"/>
          <p:cNvCxnSpPr/>
          <p:nvPr/>
        </p:nvCxnSpPr>
        <p:spPr>
          <a:xfrm flipH="1" flipV="1">
            <a:off x="7265239" y="1167104"/>
            <a:ext cx="18651" cy="2870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7995202" y="777970"/>
            <a:ext cx="18651" cy="2870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8641969" y="347651"/>
            <a:ext cx="18651" cy="28708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291755" y="4094892"/>
            <a:ext cx="3763107" cy="61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024446" y="3667191"/>
            <a:ext cx="3763107" cy="61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660620" y="3278272"/>
            <a:ext cx="3763107" cy="616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5855676" y="4788906"/>
            <a:ext cx="518747" cy="574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4736587" y="5352776"/>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a=0,b=0,c=0</a:t>
            </a:r>
            <a:endParaRPr lang="en-US" sz="3200" dirty="0">
              <a:solidFill>
                <a:srgbClr val="FF0000"/>
              </a:solidFill>
            </a:endParaRPr>
          </a:p>
        </p:txBody>
      </p:sp>
      <p:sp>
        <p:nvSpPr>
          <p:cNvPr id="73" name="Rounded Rectangle 72"/>
          <p:cNvSpPr/>
          <p:nvPr/>
        </p:nvSpPr>
        <p:spPr>
          <a:xfrm>
            <a:off x="3331688" y="3369715"/>
            <a:ext cx="2452454" cy="597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rPr>
              <a:t>a=1,b=1,c=1</a:t>
            </a:r>
            <a:endParaRPr lang="en-US" sz="3200" dirty="0">
              <a:solidFill>
                <a:srgbClr val="FF0000"/>
              </a:solidFill>
            </a:endParaRPr>
          </a:p>
        </p:txBody>
      </p:sp>
      <p:cxnSp>
        <p:nvCxnSpPr>
          <p:cNvPr id="75" name="Straight Arrow Connector 74"/>
          <p:cNvCxnSpPr>
            <a:stCxn id="73" idx="3"/>
            <a:endCxn id="35" idx="1"/>
          </p:cNvCxnSpPr>
          <p:nvPr/>
        </p:nvCxnSpPr>
        <p:spPr>
          <a:xfrm>
            <a:off x="5784142" y="3668654"/>
            <a:ext cx="1200182" cy="265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7195538" y="3909004"/>
            <a:ext cx="369743" cy="330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 name="Right Arrow 1"/>
          <p:cNvSpPr/>
          <p:nvPr/>
        </p:nvSpPr>
        <p:spPr>
          <a:xfrm>
            <a:off x="418011" y="4958912"/>
            <a:ext cx="3605349" cy="1637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Generalization from binary to four-valued attributes</a:t>
            </a:r>
            <a:endParaRPr lang="en-US" dirty="0"/>
          </a:p>
        </p:txBody>
      </p:sp>
      <p:sp>
        <p:nvSpPr>
          <p:cNvPr id="3" name="TextBox 2"/>
          <p:cNvSpPr txBox="1"/>
          <p:nvPr/>
        </p:nvSpPr>
        <p:spPr>
          <a:xfrm>
            <a:off x="7965209" y="5261238"/>
            <a:ext cx="4010536" cy="1477328"/>
          </a:xfrm>
          <a:prstGeom prst="rect">
            <a:avLst/>
          </a:prstGeom>
          <a:solidFill>
            <a:schemeClr val="accent1">
              <a:lumMod val="20000"/>
              <a:lumOff val="80000"/>
            </a:schemeClr>
          </a:solidFill>
        </p:spPr>
        <p:txBody>
          <a:bodyPr wrap="square" rtlCol="0">
            <a:spAutoFit/>
          </a:bodyPr>
          <a:lstStyle/>
          <a:p>
            <a:r>
              <a:rPr lang="en-US" dirty="0" smtClean="0"/>
              <a:t>Data are represented as a table or a truth table.</a:t>
            </a:r>
          </a:p>
          <a:p>
            <a:r>
              <a:rPr lang="en-US" dirty="0" smtClean="0"/>
              <a:t>We illustrate them as a </a:t>
            </a:r>
            <a:r>
              <a:rPr lang="en-US" dirty="0" err="1" smtClean="0"/>
              <a:t>Karnaugh</a:t>
            </a:r>
            <a:r>
              <a:rPr lang="en-US" dirty="0" smtClean="0"/>
              <a:t> Map.</a:t>
            </a:r>
          </a:p>
          <a:p>
            <a:r>
              <a:rPr lang="en-US" dirty="0" smtClean="0"/>
              <a:t>And next, as a three dimensional Euclidean Space.</a:t>
            </a:r>
            <a:endParaRPr lang="en-US" dirty="0"/>
          </a:p>
        </p:txBody>
      </p:sp>
    </p:spTree>
    <p:extLst>
      <p:ext uri="{BB962C8B-B14F-4D97-AF65-F5344CB8AC3E}">
        <p14:creationId xmlns:p14="http://schemas.microsoft.com/office/powerpoint/2010/main" val="372477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3012</Words>
  <Application>Microsoft Office PowerPoint</Application>
  <PresentationFormat>Widescreen</PresentationFormat>
  <Paragraphs>512</Paragraphs>
  <Slides>56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A very naïve introduction to few methods of Machine Learning</vt:lpstr>
      <vt:lpstr>For students to remember about your projects</vt:lpstr>
      <vt:lpstr>MACHINE LEARNING</vt:lpstr>
      <vt:lpstr>Orange System</vt:lpstr>
      <vt:lpstr>PowerPoint Presentation</vt:lpstr>
      <vt:lpstr>Principle of Most Methods for Machine Learning</vt:lpstr>
      <vt:lpstr>Traditional  Machine Learning</vt:lpstr>
      <vt:lpstr>Visualization</vt:lpstr>
      <vt:lpstr>PowerPoint Presentation</vt:lpstr>
      <vt:lpstr>PowerPoint Presentation</vt:lpstr>
      <vt:lpstr>Conclusions about the previous slide</vt:lpstr>
      <vt:lpstr>PowerPoint Presentation</vt:lpstr>
      <vt:lpstr>PowerPoint Presentation</vt:lpstr>
      <vt:lpstr>PowerPoint Presentation</vt:lpstr>
      <vt:lpstr>PowerPoint Presentation</vt:lpstr>
      <vt:lpstr>It is useful to be able to visualize data and methods in more dimensions to create new algorithms</vt:lpstr>
      <vt:lpstr>Conclusion on visualization</vt:lpstr>
      <vt:lpstr>DECISION RULES EXTRACTION</vt:lpstr>
      <vt:lpstr>WHAT CAN I LEARN FROM THESE DATA?</vt:lpstr>
      <vt:lpstr>Try to apply Occam Razor, simple separation  rules.</vt:lpstr>
      <vt:lpstr>Try to apply Occam Razor, simple separation  rules.</vt:lpstr>
      <vt:lpstr>Now let us try to predict zeros and ones</vt:lpstr>
      <vt:lpstr>PowerPoint Presentation</vt:lpstr>
      <vt:lpstr>This method can be improved in may ways</vt:lpstr>
      <vt:lpstr>Probabilistic SOP repeated many times</vt:lpstr>
      <vt:lpstr>Comparison of two approaches to Machine Learning, traditional and modern</vt:lpstr>
      <vt:lpstr>Comparison of two approaches to Machine Learning, traditional and modern</vt:lpstr>
      <vt:lpstr>SUPPORT VECTOR MACHINES</vt:lpstr>
      <vt:lpstr>PowerPoint Presentation</vt:lpstr>
      <vt:lpstr>If we run SVM on the function from left we should get majority on right shown in red.</vt:lpstr>
      <vt:lpstr>The concept of statistical learning, another explanation</vt:lpstr>
      <vt:lpstr>K-NN  (Nearest Neighbor Clustering)</vt:lpstr>
      <vt:lpstr>PowerPoint Presentation</vt:lpstr>
      <vt:lpstr>If there is more ones in the neighborhood, it should be a one.  If there is equal number of ones and zeros, let us look to larger neighborhood</vt:lpstr>
      <vt:lpstr>PowerPoint Presentation</vt:lpstr>
      <vt:lpstr>PowerPoint Presentation</vt:lpstr>
      <vt:lpstr>What will happen if we use a SOP method for the same function?</vt:lpstr>
      <vt:lpstr>SOP gives the same results in this case as K-Nearest Neighbor. Check Decision Tree. If many methods give the same solution (or its part) it gets higher confirmation</vt:lpstr>
      <vt:lpstr>What did we learn about Machine Learning in the most general terms?</vt:lpstr>
      <vt:lpstr>Classification Accuracy</vt:lpstr>
      <vt:lpstr>Classification error and confusion matrix</vt:lpstr>
      <vt:lpstr>PowerPoint Presentation</vt:lpstr>
      <vt:lpstr>PowerPoint Presentation</vt:lpstr>
      <vt:lpstr>PowerPoint Presentation</vt:lpstr>
      <vt:lpstr>Experiment Models in Orange</vt:lpstr>
      <vt:lpstr>Using various Machine Learning techniques</vt:lpstr>
      <vt:lpstr>Random Forest</vt:lpstr>
      <vt:lpstr>Critical Attributes</vt:lpstr>
      <vt:lpstr>11 years old girl classified data for invasive species in Oregon She used Orange and EXCEL</vt:lpstr>
      <vt:lpstr>PowerPoint Presentation</vt:lpstr>
      <vt:lpstr>PowerPoint Presentation</vt:lpstr>
      <vt:lpstr>PowerPoint Presentation</vt:lpstr>
      <vt:lpstr>PowerPoint Presentation</vt:lpstr>
      <vt:lpstr>PowerPoint Presentation</vt:lpstr>
      <vt:lpstr>What was discussed so far.</vt:lpstr>
      <vt:lpstr>Questions and Problems</vt:lpstr>
    </vt:vector>
  </TitlesOfParts>
  <Company>Portland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very naïve introduction to few methods of Machine Learning</dc:title>
  <dc:creator>mperkows</dc:creator>
  <cp:lastModifiedBy>mperkows</cp:lastModifiedBy>
  <cp:revision>47</cp:revision>
  <dcterms:created xsi:type="dcterms:W3CDTF">2016-09-12T23:46:56Z</dcterms:created>
  <dcterms:modified xsi:type="dcterms:W3CDTF">2017-02-22T19:11:16Z</dcterms:modified>
</cp:coreProperties>
</file>